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61" r:id="rId4"/>
    <p:sldId id="280" r:id="rId5"/>
    <p:sldId id="283" r:id="rId6"/>
    <p:sldId id="282" r:id="rId7"/>
    <p:sldId id="287" r:id="rId8"/>
    <p:sldId id="27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27818F"/>
    <a:srgbClr val="659C7C"/>
    <a:srgbClr val="EAECEB"/>
    <a:srgbClr val="AECECB"/>
    <a:srgbClr val="EAE9D7"/>
    <a:srgbClr val="126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323" autoAdjust="0"/>
  </p:normalViewPr>
  <p:slideViewPr>
    <p:cSldViewPr snapToGrid="0">
      <p:cViewPr varScale="1">
        <p:scale>
          <a:sx n="58" d="100"/>
          <a:sy n="58" d="100"/>
        </p:scale>
        <p:origin x="-96" y="-1578"/>
      </p:cViewPr>
      <p:guideLst>
        <p:guide orient="horz" pos="2172"/>
        <p:guide pos="3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9885E-CBE1-4DFD-8ACC-B90E42FFDF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939C2-39D9-4742-9714-B637B434C5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40775" y="4425950"/>
            <a:ext cx="3806190" cy="26847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8455857" y="4537011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294180" y="4425092"/>
            <a:ext cx="3406176" cy="24325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rot="354856">
            <a:off x="-1261471" y="3989713"/>
            <a:ext cx="4802201" cy="339131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rot="18174856">
            <a:off x="9009019" y="4126238"/>
            <a:ext cx="4802201" cy="3391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A26499-37F9-4063-B695-4D5B410577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3B80F6-F409-442B-9B4C-8CC45327A73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4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C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图片 57"/>
          <p:cNvPicPr>
            <a:picLocks noChangeAspect="1"/>
          </p:cNvPicPr>
          <p:nvPr userDrawn="1"/>
        </p:nvPicPr>
        <p:blipFill rotWithShape="1">
          <a:blip r:embed="rId12" cstate="screen">
            <a:clrChange>
              <a:clrFrom>
                <a:srgbClr val="EAECEB"/>
              </a:clrFrom>
              <a:clrTo>
                <a:srgbClr val="EAECEB">
                  <a:alpha val="0"/>
                </a:srgbClr>
              </a:clrTo>
            </a:clrChange>
          </a:blip>
          <a:srcRect r="80332" b="81853"/>
          <a:stretch>
            <a:fillRect/>
          </a:stretch>
        </p:blipFill>
        <p:spPr>
          <a:xfrm>
            <a:off x="0" y="0"/>
            <a:ext cx="1340112" cy="6954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tags" Target="../tags/tag1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tags" Target="../tags/tag3.xml"/><Relationship Id="rId4" Type="http://schemas.openxmlformats.org/officeDocument/2006/relationships/image" Target="../media/image11.png"/><Relationship Id="rId3" Type="http://schemas.openxmlformats.org/officeDocument/2006/relationships/tags" Target="../tags/tag2.xml"/><Relationship Id="rId2" Type="http://schemas.openxmlformats.org/officeDocument/2006/relationships/image" Target="../media/image1.svg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2" y="1812"/>
            <a:ext cx="12189078" cy="6855551"/>
          </a:xfrm>
          <a:prstGeom prst="rect">
            <a:avLst/>
          </a:prstGeom>
        </p:spPr>
      </p:pic>
      <p:sp>
        <p:nvSpPr>
          <p:cNvPr id="5" name="矩形: 圆角 4"/>
          <p:cNvSpPr/>
          <p:nvPr/>
        </p:nvSpPr>
        <p:spPr>
          <a:xfrm>
            <a:off x="2981325" y="1381168"/>
            <a:ext cx="6229350" cy="2495464"/>
          </a:xfrm>
          <a:prstGeom prst="roundRect">
            <a:avLst>
              <a:gd name="adj" fmla="val 50000"/>
            </a:avLst>
          </a:prstGeom>
          <a:solidFill>
            <a:srgbClr val="EAE9D7"/>
          </a:solidFill>
          <a:ln w="34925">
            <a:solidFill>
              <a:srgbClr val="27818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55192" y="1861951"/>
            <a:ext cx="5262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0" dirty="0">
                <a:solidFill>
                  <a:srgbClr val="27818F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ea"/>
                <a:sym typeface="+mn-lt"/>
              </a:rPr>
              <a:t>小数加减法</a:t>
            </a:r>
            <a:endParaRPr lang="zh-CN" altLang="en-US" sz="8000" dirty="0">
              <a:solidFill>
                <a:srgbClr val="27818F"/>
              </a:solidFill>
              <a:latin typeface="DFKai-SB" panose="03000509000000000000" pitchFamily="65" charset="-120"/>
              <a:ea typeface="DFKai-SB" panose="03000509000000000000" pitchFamily="65" charset="-120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10150" y="1112241"/>
            <a:ext cx="2171700" cy="511133"/>
          </a:xfrm>
          <a:prstGeom prst="rect">
            <a:avLst/>
          </a:prstGeom>
          <a:solidFill>
            <a:srgbClr val="278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71160" y="1119558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AE9D7"/>
                </a:solidFill>
                <a:cs typeface="+mn-ea"/>
                <a:sym typeface="+mn-lt"/>
              </a:rPr>
              <a:t>人教版</a:t>
            </a:r>
            <a:endParaRPr lang="zh-CN" altLang="en-US" sz="2800" dirty="0">
              <a:solidFill>
                <a:srgbClr val="EAE9D7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图片 57"/>
          <p:cNvPicPr>
            <a:picLocks noChangeAspect="1"/>
          </p:cNvPicPr>
          <p:nvPr/>
        </p:nvPicPr>
        <p:blipFill rotWithShape="1">
          <a:blip r:embed="rId1" cstate="screen">
            <a:clrChange>
              <a:clrFrom>
                <a:srgbClr val="EAECEB"/>
              </a:clrFrom>
              <a:clrTo>
                <a:srgbClr val="EAECEB">
                  <a:alpha val="0"/>
                </a:srgbClr>
              </a:clrTo>
            </a:clrChange>
          </a:blip>
          <a:srcRect r="80332" b="81853"/>
          <a:stretch>
            <a:fillRect/>
          </a:stretch>
        </p:blipFill>
        <p:spPr>
          <a:xfrm>
            <a:off x="0" y="0"/>
            <a:ext cx="1340112" cy="695417"/>
          </a:xfrm>
          <a:prstGeom prst="rect">
            <a:avLst/>
          </a:prstGeom>
        </p:spPr>
      </p:pic>
      <p:pic>
        <p:nvPicPr>
          <p:cNvPr id="11" name="图片 1" descr="IMG_2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065" y="459740"/>
            <a:ext cx="4569460" cy="34721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" name="0"/>
          <p:cNvSpPr/>
          <p:nvPr>
            <p:custDataLst>
              <p:tags r:id="rId3"/>
            </p:custDataLst>
          </p:nvPr>
        </p:nvSpPr>
        <p:spPr>
          <a:xfrm>
            <a:off x="1428750" y="2049145"/>
            <a:ext cx="4565015" cy="862330"/>
          </a:xfrm>
          <a:prstGeom prst="roundRect">
            <a:avLst>
              <a:gd name="adj" fmla="val 50000"/>
            </a:avLst>
          </a:prstGeom>
          <a:solidFill>
            <a:srgbClr val="B2D1A0"/>
          </a:solidFill>
          <a:ln>
            <a:solidFill>
              <a:schemeClr val="bg1"/>
            </a:solidFill>
          </a:ln>
        </p:spPr>
        <p:txBody>
          <a:bodyPr wrap="none" lIns="72000" tIns="0" rIns="72000" bIns="0" anchor="ctr" anchorCtr="0">
            <a:normAutofit/>
          </a:bodyPr>
          <a:lstStyle/>
          <a:p>
            <a:pPr lvl="0" algn="ctr"/>
            <a:r>
              <a:rPr lang="zh-CN" altLang="en-US" sz="3200" b="1" dirty="0">
                <a:solidFill>
                  <a:srgbClr val="FFFFFF"/>
                </a:solidFill>
                <a:cs typeface="+mn-ea"/>
                <a:sym typeface="+mn-lt"/>
              </a:rPr>
              <a:t>小丽买了下面两本书。</a:t>
            </a:r>
            <a:endParaRPr lang="zh-CN" altLang="en-US" sz="32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4" name="组合 42"/>
          <p:cNvGrpSpPr/>
          <p:nvPr/>
        </p:nvGrpSpPr>
        <p:grpSpPr>
          <a:xfrm rot="0">
            <a:off x="384175" y="3261360"/>
            <a:ext cx="3286125" cy="1284605"/>
            <a:chOff x="888952" y="2353955"/>
            <a:chExt cx="3892740" cy="1713079"/>
          </a:xfrm>
        </p:grpSpPr>
        <p:pic>
          <p:nvPicPr>
            <p:cNvPr id="67587" name="Picture 3"/>
            <p:cNvPicPr>
              <a:picLocks noChangeAspect="1" noChangeArrowheads="1"/>
            </p:cNvPicPr>
            <p:nvPr/>
          </p:nvPicPr>
          <p:blipFill>
            <a:blip r:embed="rId4" cstate="email">
              <a:lum bright="-12000" contrast="6000"/>
            </a:blip>
            <a:srcRect/>
            <a:stretch>
              <a:fillRect/>
            </a:stretch>
          </p:blipFill>
          <p:spPr bwMode="auto">
            <a:xfrm>
              <a:off x="2933842" y="3248167"/>
              <a:ext cx="1847850" cy="684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5" cstate="email">
              <a:lum bright="-12000" contrast="6000"/>
            </a:blip>
            <a:srcRect/>
            <a:stretch>
              <a:fillRect/>
            </a:stretch>
          </p:blipFill>
          <p:spPr bwMode="auto">
            <a:xfrm>
              <a:off x="888952" y="2353955"/>
              <a:ext cx="1847850" cy="1713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组合 40"/>
          <p:cNvGrpSpPr/>
          <p:nvPr/>
        </p:nvGrpSpPr>
        <p:grpSpPr>
          <a:xfrm rot="0">
            <a:off x="3967480" y="3484880"/>
            <a:ext cx="3055620" cy="1275715"/>
            <a:chOff x="906369" y="4294141"/>
            <a:chExt cx="3803318" cy="1642634"/>
          </a:xfrm>
        </p:grpSpPr>
        <p:pic>
          <p:nvPicPr>
            <p:cNvPr id="67586" name="Picture 2"/>
            <p:cNvPicPr>
              <a:picLocks noChangeAspect="1" noChangeArrowheads="1"/>
            </p:cNvPicPr>
            <p:nvPr/>
          </p:nvPicPr>
          <p:blipFill>
            <a:blip r:embed="rId6" cstate="email">
              <a:lum bright="-6000" contrast="-6000"/>
            </a:blip>
            <a:srcRect/>
            <a:stretch>
              <a:fillRect/>
            </a:stretch>
          </p:blipFill>
          <p:spPr bwMode="auto">
            <a:xfrm>
              <a:off x="2961564" y="4872251"/>
              <a:ext cx="1748123" cy="723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7" cstate="email">
              <a:lum bright="-6000" contrast="-6000"/>
            </a:blip>
            <a:srcRect/>
            <a:stretch>
              <a:fillRect/>
            </a:stretch>
          </p:blipFill>
          <p:spPr bwMode="auto">
            <a:xfrm>
              <a:off x="906369" y="4294141"/>
              <a:ext cx="1932366" cy="1642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文本框 4"/>
          <p:cNvSpPr txBox="1"/>
          <p:nvPr/>
        </p:nvSpPr>
        <p:spPr>
          <a:xfrm>
            <a:off x="882015" y="4881880"/>
            <a:ext cx="24352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《数学家的故事》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65270" y="4881880"/>
            <a:ext cx="25273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《神奇的大自然》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35915" y="1650365"/>
            <a:ext cx="6759575" cy="4008120"/>
          </a:xfrm>
          <a:prstGeom prst="roundRect">
            <a:avLst/>
          </a:prstGeom>
          <a:noFill/>
          <a:ln w="28575" cmpd="sng">
            <a:solidFill>
              <a:schemeClr val="accent6">
                <a:lumMod val="75000"/>
              </a:schemeClr>
            </a:solidFill>
            <a:prstDash val="dashDot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 dir="d"/>
      </p:transition>
    </mc:Choice>
    <mc:Fallback>
      <p:transition spd="slow">
        <p:cover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14780" y="1046480"/>
            <a:ext cx="9011285" cy="6819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457200" indent="-457200">
              <a:lnSpc>
                <a:spcPct val="120000"/>
              </a:lnSpc>
              <a:buFont typeface="Wingdings" panose="05000000000000000000" charset="0"/>
              <a:buChar char="u"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）小丽买了下面两本书，一共花了多少钱？</a:t>
            </a:r>
            <a:endParaRPr lang="zh-CN" altLang="en-US" sz="3200"/>
          </a:p>
        </p:txBody>
      </p:sp>
      <p:sp>
        <p:nvSpPr>
          <p:cNvPr id="38" name="Rectangle 51"/>
          <p:cNvSpPr>
            <a:spLocks noChangeArrowheads="1"/>
          </p:cNvSpPr>
          <p:nvPr/>
        </p:nvSpPr>
        <p:spPr bwMode="auto">
          <a:xfrm>
            <a:off x="1414780" y="2804160"/>
            <a:ext cx="8554085" cy="12496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p>
            <a:pPr marL="457200" indent="-457200">
              <a:lnSpc>
                <a:spcPct val="120000"/>
              </a:lnSpc>
              <a:buFont typeface="Wingdings" panose="05000000000000000000" charset="0"/>
              <a:buChar char="u"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数学家的故事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比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神奇的大自然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便宜多少钱？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push dir="u"/>
      </p:transition>
    </mc:Choice>
    <mc:Fallback>
      <p:transition spd="slow">
        <p:push dir="u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" name="矩形 46"/>
          <p:cNvSpPr/>
          <p:nvPr/>
        </p:nvSpPr>
        <p:spPr>
          <a:xfrm>
            <a:off x="2895600" y="1119505"/>
            <a:ext cx="6400800" cy="4368800"/>
          </a:xfrm>
          <a:prstGeom prst="rect">
            <a:avLst/>
          </a:prstGeom>
          <a:solidFill>
            <a:srgbClr val="BCD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 rot="10800000">
            <a:off x="5937250" y="3158490"/>
            <a:ext cx="363855" cy="114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4232910" y="4413885"/>
            <a:ext cx="2444750" cy="6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430520" y="3158490"/>
            <a:ext cx="363855" cy="114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893945" y="3158490"/>
            <a:ext cx="363855" cy="114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3075940" y="1568450"/>
            <a:ext cx="6090920" cy="3476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6.45＋8.3</a:t>
            </a:r>
            <a:r>
              <a:rPr lang="zh-CN" altLang="en-US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＝          </a:t>
            </a:r>
            <a:endParaRPr lang="zh-CN" altLang="en-US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6.4 5</a:t>
            </a: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</a:t>
            </a:r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5640705" y="4837430"/>
            <a:ext cx="138430" cy="43878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68580" tIns="34290" rIns="68580" bIns="34290" numCol="1" anchor="ctr" anchorCtr="0" compatLnSpc="1">
            <a:spAutoFit/>
          </a:bodyPr>
          <a:p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892165" y="4408170"/>
            <a:ext cx="347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4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384800" y="4420870"/>
            <a:ext cx="347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4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893945" y="4420870"/>
            <a:ext cx="347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4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436745" y="4420870"/>
            <a:ext cx="347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4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142865" y="4433570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</a:t>
            </a:r>
            <a:endParaRPr lang="en-US" altLang="zh-CN" sz="40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937250" y="1833245"/>
            <a:ext cx="299720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14.75</a:t>
            </a:r>
            <a:r>
              <a:rPr lang="zh-CN" altLang="en-US" sz="4000" b="1" dirty="0"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（元）</a:t>
            </a:r>
            <a:endParaRPr lang="zh-CN" altLang="en-US" sz="4000"/>
          </a:p>
        </p:txBody>
      </p:sp>
      <p:sp>
        <p:nvSpPr>
          <p:cNvPr id="28" name="文本框 27"/>
          <p:cNvSpPr txBox="1"/>
          <p:nvPr/>
        </p:nvSpPr>
        <p:spPr>
          <a:xfrm>
            <a:off x="5901055" y="3702050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0</a:t>
            </a:r>
            <a:endParaRPr lang="en-US" altLang="zh-CN" sz="40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393055" y="3721735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endParaRPr lang="zh-CN" altLang="en-US" sz="4000"/>
          </a:p>
        </p:txBody>
      </p:sp>
      <p:sp>
        <p:nvSpPr>
          <p:cNvPr id="30" name="文本框 29"/>
          <p:cNvSpPr txBox="1"/>
          <p:nvPr/>
        </p:nvSpPr>
        <p:spPr>
          <a:xfrm>
            <a:off x="4862195" y="3726815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8</a:t>
            </a:r>
            <a:endParaRPr lang="zh-CN" altLang="en-US" sz="4000"/>
          </a:p>
        </p:txBody>
      </p:sp>
      <p:sp>
        <p:nvSpPr>
          <p:cNvPr id="31" name="文本框 30"/>
          <p:cNvSpPr txBox="1"/>
          <p:nvPr/>
        </p:nvSpPr>
        <p:spPr>
          <a:xfrm>
            <a:off x="5130800" y="3721735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</a:t>
            </a:r>
            <a:endParaRPr lang="zh-CN" altLang="en-US" sz="4000"/>
          </a:p>
        </p:txBody>
      </p:sp>
      <p:sp>
        <p:nvSpPr>
          <p:cNvPr id="32" name="文本框 31"/>
          <p:cNvSpPr txBox="1"/>
          <p:nvPr/>
        </p:nvSpPr>
        <p:spPr>
          <a:xfrm>
            <a:off x="4200525" y="3701415"/>
            <a:ext cx="693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＋</a:t>
            </a:r>
            <a:endParaRPr lang="zh-CN" altLang="en-US" sz="4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8" grpId="0" bldLvl="0" animBg="1"/>
      <p:bldP spid="20" grpId="0" bldLvl="0" animBg="1"/>
      <p:bldP spid="22" grpId="0"/>
      <p:bldP spid="23" grpId="0"/>
      <p:bldP spid="24" grpId="0"/>
      <p:bldP spid="25" grpId="0"/>
      <p:bldP spid="26" grpId="0"/>
      <p:bldP spid="27" grpId="0"/>
      <p:bldP spid="15" grpId="1" animBg="1"/>
      <p:bldP spid="18" grpId="1" animBg="1"/>
      <p:bldP spid="20" grpId="1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" name="矩形 46"/>
          <p:cNvSpPr/>
          <p:nvPr/>
        </p:nvSpPr>
        <p:spPr>
          <a:xfrm>
            <a:off x="2895600" y="1119505"/>
            <a:ext cx="6400800" cy="4368800"/>
          </a:xfrm>
          <a:prstGeom prst="rect">
            <a:avLst/>
          </a:prstGeom>
          <a:solidFill>
            <a:srgbClr val="BCD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5640705" y="4838065"/>
            <a:ext cx="264160" cy="4375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68580" tIns="34290" rIns="68580" bIns="34290" numCol="1" anchor="ctr" anchorCtr="0" compatLnSpc="1">
            <a:spAutoFit/>
          </a:bodyPr>
          <a:p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565140" y="292862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038090" y="292862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 rot="10800000">
            <a:off x="5937250" y="3158490"/>
            <a:ext cx="363855" cy="114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4232910" y="4413885"/>
            <a:ext cx="2444750" cy="6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430520" y="3158490"/>
            <a:ext cx="363855" cy="114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914265" y="3158490"/>
            <a:ext cx="363855" cy="114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3074035" y="1575435"/>
            <a:ext cx="6090920" cy="3476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8.3－6.45</a:t>
            </a:r>
            <a:r>
              <a:rPr lang="zh-CN" altLang="en-US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＝          </a:t>
            </a:r>
            <a:endParaRPr lang="zh-CN" altLang="en-US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8.3 </a:t>
            </a: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5767705" y="4965065"/>
            <a:ext cx="264160" cy="4375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68580" tIns="34290" rIns="68580" bIns="34290" numCol="1" anchor="ctr" anchorCtr="0" compatLnSpc="1">
            <a:spAutoFit/>
          </a:bodyPr>
          <a:p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892165" y="4408170"/>
            <a:ext cx="347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4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384800" y="4420870"/>
            <a:ext cx="347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endParaRPr lang="en-US" altLang="zh-CN" sz="4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893945" y="4420870"/>
            <a:ext cx="347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4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170805" y="4433570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</a:t>
            </a:r>
            <a:endParaRPr lang="en-US" altLang="zh-CN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937250" y="1833245"/>
            <a:ext cx="274066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1.85</a:t>
            </a:r>
            <a:r>
              <a:rPr lang="zh-CN" altLang="en-US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（元）</a:t>
            </a:r>
            <a:endParaRPr lang="zh-CN" altLang="en-US" sz="4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85815" y="3103880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</a:t>
            </a:r>
            <a:endParaRPr lang="en-US" altLang="zh-CN" sz="40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890895" y="3691890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endParaRPr lang="en-US" altLang="zh-CN" sz="40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379085" y="3691890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</a:t>
            </a:r>
            <a:endParaRPr lang="en-US" altLang="zh-CN" sz="40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862195" y="3703955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6</a:t>
            </a:r>
            <a:endParaRPr lang="en-US" altLang="zh-CN" sz="40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109085" y="3721735"/>
            <a:ext cx="693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－</a:t>
            </a:r>
            <a:endParaRPr lang="zh-CN" altLang="en-US" sz="4000"/>
          </a:p>
        </p:txBody>
      </p:sp>
      <p:sp>
        <p:nvSpPr>
          <p:cNvPr id="31" name="文本框 30"/>
          <p:cNvSpPr txBox="1"/>
          <p:nvPr/>
        </p:nvSpPr>
        <p:spPr>
          <a:xfrm>
            <a:off x="5141595" y="3691890"/>
            <a:ext cx="4394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</a:t>
            </a:r>
            <a:endParaRPr lang="zh-CN" altLang="en-US" sz="4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8" grpId="0" bldLvl="0" animBg="1"/>
      <p:bldP spid="20" grpId="0" bldLvl="0" animBg="1"/>
      <p:bldP spid="22" grpId="0"/>
      <p:bldP spid="23" grpId="0"/>
      <p:bldP spid="24" grpId="0"/>
      <p:bldP spid="26" grpId="0"/>
      <p:bldP spid="27" grpId="0"/>
      <p:bldP spid="15" grpId="1" bldLvl="0" animBg="1"/>
      <p:bldP spid="18" grpId="1" bldLvl="0" animBg="1"/>
      <p:bldP spid="20" grpId="1" bldLvl="0" animBg="1"/>
      <p:bldP spid="16" grpId="0" bldLvl="0" animBg="1"/>
      <p:bldP spid="17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" name="春风习习"/>
          <p:cNvGrpSpPr/>
          <p:nvPr/>
        </p:nvGrpSpPr>
        <p:grpSpPr>
          <a:xfrm>
            <a:off x="-97790" y="-83820"/>
            <a:ext cx="3134360" cy="1597660"/>
            <a:chOff x="6766" y="3963"/>
            <a:chExt cx="5669" cy="2871"/>
          </a:xfrm>
        </p:grpSpPr>
        <p:pic>
          <p:nvPicPr>
            <p:cNvPr id="10" name="图片 9" descr="横着 - 2_3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766" y="3963"/>
              <a:ext cx="5669" cy="2871"/>
            </a:xfrm>
            <a:prstGeom prst="rect">
              <a:avLst/>
            </a:prstGeom>
          </p:spPr>
        </p:pic>
        <p:sp>
          <p:nvSpPr>
            <p:cNvPr id="14" name="文本框 13"/>
            <p:cNvSpPr txBox="1"/>
            <p:nvPr/>
          </p:nvSpPr>
          <p:spPr>
            <a:xfrm>
              <a:off x="8251" y="4963"/>
              <a:ext cx="3720" cy="99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3000" b="1">
                  <a:solidFill>
                    <a:schemeClr val="tx1"/>
                  </a:solidFill>
                  <a:latin typeface="华文新魏" panose="02010800040101010101" charset="-122"/>
                  <a:ea typeface="华文新魏" panose="02010800040101010101" charset="-122"/>
                  <a:cs typeface="汉仪刚艺体-85W" panose="00020600040101010101" charset="-122"/>
                </a:rPr>
                <a:t>课堂小结</a:t>
              </a:r>
              <a:endParaRPr lang="zh-CN" altLang="en-US" sz="3000" b="1">
                <a:solidFill>
                  <a:schemeClr val="tx1"/>
                </a:solidFill>
                <a:latin typeface="华文新魏" panose="02010800040101010101" charset="-122"/>
                <a:ea typeface="华文新魏" panose="02010800040101010101" charset="-122"/>
                <a:cs typeface="汉仪刚艺体-85W" panose="00020600040101010101" charset="-122"/>
              </a:endParaRPr>
            </a:p>
          </p:txBody>
        </p:sp>
      </p:grpSp>
      <p:pic>
        <p:nvPicPr>
          <p:cNvPr id="6" name="AutoShape 114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0680" y="984250"/>
            <a:ext cx="7211695" cy="131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文本框 11"/>
          <p:cNvSpPr txBox="1"/>
          <p:nvPr/>
        </p:nvSpPr>
        <p:spPr>
          <a:xfrm>
            <a:off x="3161665" y="1247140"/>
            <a:ext cx="6243955" cy="56070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p>
            <a:pPr algn="ctr" defTabSz="342900">
              <a:defRPr/>
            </a:pPr>
            <a:r>
              <a:rPr lang="zh-CN" altLang="en-US" sz="3200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计算小数加减法要注意：</a:t>
            </a:r>
            <a:endParaRPr lang="en-US" altLang="zh-CN" sz="3200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16" name="图片 15" descr="便签8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email">
            <a:lum bright="-6000" contrast="6000"/>
          </a:blip>
          <a:stretch>
            <a:fillRect/>
          </a:stretch>
        </p:blipFill>
        <p:spPr>
          <a:xfrm>
            <a:off x="2780030" y="2132330"/>
            <a:ext cx="7305675" cy="450024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631565" y="4496435"/>
            <a:ext cx="5749290" cy="80708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p>
            <a:pPr marL="342900" indent="-342900" algn="just" fontAlgn="auto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    得数的小数部分末尾有</a:t>
            </a:r>
            <a:r>
              <a:rPr lang="en-US" altLang="zh-CN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0</a:t>
            </a:r>
            <a:r>
              <a:rPr lang="zh-CN" altLang="en-US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，可以把</a:t>
            </a:r>
            <a:r>
              <a:rPr lang="en-US" altLang="zh-CN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0</a:t>
            </a:r>
            <a:r>
              <a:rPr lang="zh-CN" altLang="en-US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去掉。</a:t>
            </a:r>
            <a:endParaRPr lang="zh-CN" altLang="en-US" sz="2400" dirty="0"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34740" y="2437130"/>
            <a:ext cx="57486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 algn="just" fontAlgn="auto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en-US" altLang="zh-CN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    </a:t>
            </a:r>
            <a:r>
              <a:rPr lang="zh-CN" altLang="en-US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列竖式计算时，小数点要对齐，也就是把相同数位对齐；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3632200" y="3297555"/>
            <a:ext cx="57486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 algn="just" fontAlgn="auto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    从小数的最低位算起，哪一位上满十要向前进一，哪一位上不够减，前一位要退一，当做十，再减。</a:t>
            </a:r>
            <a:endParaRPr lang="zh-CN" altLang="en-US" sz="2400" dirty="0"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1565" y="5233035"/>
            <a:ext cx="5749290" cy="11760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p>
            <a:pPr marL="342900" indent="-342900" algn="just" fontAlgn="auto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    </a:t>
            </a:r>
            <a:r>
              <a:rPr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小数部分的位数不够时，可以运用小数的性质改写成位数相同的小数后</a:t>
            </a:r>
            <a:r>
              <a:rPr lang="zh-CN"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，</a:t>
            </a:r>
            <a:r>
              <a:rPr sz="2400" dirty="0"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再进行加减法的计算。</a:t>
            </a:r>
            <a:endParaRPr sz="2400" dirty="0"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3" grpId="1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2" y="-13428"/>
            <a:ext cx="12189078" cy="6855551"/>
          </a:xfrm>
          <a:prstGeom prst="rect">
            <a:avLst/>
          </a:prstGeom>
        </p:spPr>
      </p:pic>
      <p:sp>
        <p:nvSpPr>
          <p:cNvPr id="5" name="矩形: 圆角 4"/>
          <p:cNvSpPr/>
          <p:nvPr/>
        </p:nvSpPr>
        <p:spPr>
          <a:xfrm>
            <a:off x="2981325" y="1381168"/>
            <a:ext cx="6229350" cy="2495464"/>
          </a:xfrm>
          <a:prstGeom prst="roundRect">
            <a:avLst>
              <a:gd name="adj" fmla="val 50000"/>
            </a:avLst>
          </a:prstGeom>
          <a:solidFill>
            <a:srgbClr val="EAE9D7"/>
          </a:solidFill>
          <a:ln w="34925">
            <a:solidFill>
              <a:srgbClr val="27818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68153" y="1780306"/>
            <a:ext cx="42883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dirty="0" smtClean="0">
                <a:solidFill>
                  <a:srgbClr val="27818F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ea"/>
                <a:sym typeface="+mn-lt"/>
              </a:rPr>
              <a:t>谢谢观看</a:t>
            </a:r>
            <a:endParaRPr lang="zh-CN" altLang="en-US" sz="8000" dirty="0">
              <a:solidFill>
                <a:srgbClr val="27818F"/>
              </a:solidFill>
              <a:latin typeface="DFKai-SB" panose="03000509000000000000" pitchFamily="65" charset="-120"/>
              <a:ea typeface="DFKai-SB" panose="03000509000000000000" pitchFamily="65" charset="-120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77163" y="3126918"/>
            <a:ext cx="23723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27818F"/>
                </a:solidFill>
                <a:cs typeface="+mn-ea"/>
                <a:sym typeface="+mn-lt"/>
              </a:rPr>
              <a:t>THANK  YOU!</a:t>
            </a:r>
            <a:endParaRPr lang="en-US" sz="2400" dirty="0">
              <a:solidFill>
                <a:srgbClr val="27818F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tags/tag1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KSO_WM_UNIT_PLACING_PICTURE_USER_VIEWPORT" val="{&quot;height&quot;:2066,&quot;width&quot;:11357}"/>
</p:tagLst>
</file>

<file path=ppt/tags/tag3.xml><?xml version="1.0" encoding="utf-8"?>
<p:tagLst xmlns:p="http://schemas.openxmlformats.org/presentationml/2006/main">
  <p:tag name="KSO_WM_UNIT_PLACING_PICTURE_USER_VIEWPORT" val="{&quot;height&quot;:5688.6881889763781,&quot;width&quot;:9236.1984251968497}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5oz1w3fg">
      <a:majorFont>
        <a:latin typeface="HYLeMiaoTiW"/>
        <a:ea typeface="HYLeMiaoTiW"/>
        <a:cs typeface=""/>
      </a:majorFont>
      <a:minorFont>
        <a:latin typeface="HYLeMiaoTiW"/>
        <a:ea typeface="HYLeMiaoTiW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WPS 演示</Application>
  <PresentationFormat>自定义</PresentationFormat>
  <Paragraphs>86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34" baseType="lpstr">
      <vt:lpstr>Arial</vt:lpstr>
      <vt:lpstr>宋体</vt:lpstr>
      <vt:lpstr>Wingdings</vt:lpstr>
      <vt:lpstr>Calibri</vt:lpstr>
      <vt:lpstr>DFKai-SB</vt:lpstr>
      <vt:lpstr>微软雅黑</vt:lpstr>
      <vt:lpstr>Wingdings</vt:lpstr>
      <vt:lpstr>Times New Roman</vt:lpstr>
      <vt:lpstr>HYLeMiaoTiW</vt:lpstr>
      <vt:lpstr>Segoe Print</vt:lpstr>
      <vt:lpstr>Arial Unicode MS</vt:lpstr>
      <vt:lpstr>Gulim</vt:lpstr>
      <vt:lpstr>HY헤드라인M</vt:lpstr>
      <vt:lpstr>Malgun Gothic</vt:lpstr>
      <vt:lpstr>黑体</vt:lpstr>
      <vt:lpstr>汉仪刚艺体-85W</vt:lpstr>
      <vt:lpstr>华文仿宋</vt:lpstr>
      <vt:lpstr>华文新魏</vt:lpstr>
      <vt:lpstr>华文楷体</vt:lpstr>
      <vt:lpstr>华文行楷</vt:lpstr>
      <vt:lpstr>幼圆</vt:lpstr>
      <vt:lpstr>隶书</vt:lpstr>
      <vt:lpstr>方正姚体</vt:lpstr>
      <vt:lpstr>新宋体</vt:lpstr>
      <vt:lpstr>华文隶书</vt:lpstr>
      <vt:lpstr>华文细黑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绿色水彩植物</dc:title>
  <dc:creator>第一PPT</dc:creator>
  <cp:keywords>www.1ppt.com</cp:keywords>
  <dc:description>www.1ppt.com</dc:description>
  <cp:lastModifiedBy>solo</cp:lastModifiedBy>
  <cp:revision>53</cp:revision>
  <dcterms:created xsi:type="dcterms:W3CDTF">2019-03-28T07:27:00Z</dcterms:created>
  <dcterms:modified xsi:type="dcterms:W3CDTF">2020-06-09T15:41:08Z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