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352" r:id="rId4"/>
    <p:sldId id="584" r:id="rId5"/>
    <p:sldId id="575" r:id="rId6"/>
    <p:sldId id="598" r:id="rId7"/>
    <p:sldId id="574" r:id="rId8"/>
    <p:sldId id="588" r:id="rId9"/>
    <p:sldId id="586" r:id="rId10"/>
    <p:sldId id="587" r:id="rId11"/>
    <p:sldId id="573" r:id="rId12"/>
    <p:sldId id="589" r:id="rId13"/>
    <p:sldId id="530" r:id="rId14"/>
    <p:sldId id="585" r:id="rId15"/>
    <p:sldId id="545" r:id="rId16"/>
    <p:sldId id="324" r:id="rId17"/>
    <p:sldId id="565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CC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422" y="-102"/>
      </p:cViewPr>
      <p:guideLst>
        <p:guide orient="horz" pos="2160"/>
        <p:guide pos="29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1438" cy="737314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7892" name="幻灯片图像占位符 3"/>
          <p:cNvSpPr>
            <a:spLocks noGrp="1" noRo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1pPr>
          </a:lstStyle>
          <a:p>
            <a:pPr>
              <a:defRPr/>
            </a:pPr>
            <a:fld id="{80733B98-F14C-4A73-8A61-D296B34A3D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41986" name="文本占位符 2"/>
          <p:cNvSpPr>
            <a:spLocks noGrp="1"/>
          </p:cNvSpPr>
          <p:nvPr>
            <p:ph type="body" idx="3"/>
          </p:nvPr>
        </p:nvSpPr>
        <p:spPr>
          <a:noFill/>
        </p:spPr>
        <p:txBody>
          <a:bodyPr>
            <a:prstTxWarp prst="textNoShape">
              <a:avLst/>
            </a:prstTxWarp>
          </a:bodyPr>
          <a:lstStyle/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44034" name="文本占位符 2"/>
          <p:cNvSpPr>
            <a:spLocks noGrp="1"/>
          </p:cNvSpPr>
          <p:nvPr>
            <p:ph type="body" idx="3"/>
          </p:nvPr>
        </p:nvSpPr>
        <p:spPr>
          <a:noFill/>
        </p:spPr>
        <p:txBody>
          <a:bodyPr>
            <a:prstTxWarp prst="textNoShape">
              <a:avLst/>
            </a:prstTxWarp>
          </a:bodyPr>
          <a:lstStyle/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49154" name="文本占位符 2"/>
          <p:cNvSpPr>
            <a:spLocks noGrp="1"/>
          </p:cNvSpPr>
          <p:nvPr>
            <p:ph type="body" idx="3"/>
          </p:nvPr>
        </p:nvSpPr>
        <p:spPr>
          <a:noFill/>
        </p:spPr>
        <p:txBody>
          <a:bodyPr>
            <a:prstTxWarp prst="textNoShape">
              <a:avLst/>
            </a:prstTxWarp>
          </a:bodyPr>
          <a:lstStyle/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03F88-F218-49F9-A276-E1955404451F}" type="slidenum">
              <a:rPr lang="zh-CN" altLang="en-US"/>
              <a:pPr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1CC47-FD38-4089-A62D-744F88F8787D}" type="slidenum">
              <a:rPr lang="zh-CN" altLang="en-US"/>
              <a:pPr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3D35E-AAAC-41DF-B129-347938B93A20}" type="slidenum">
              <a:rPr lang="zh-CN" altLang="en-US"/>
              <a:pPr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AA29A-FF3B-49BE-BCCE-87E4E48F161E}" type="slidenum">
              <a:rPr lang="zh-CN" altLang="en-US"/>
              <a:pPr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C5CF7-E167-485A-BA97-F9BF00B46E5D}" type="slidenum">
              <a:rPr lang="zh-CN" altLang="en-US"/>
              <a:pPr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5BDC-B39C-49FC-B15C-A1F82D362E83}" type="slidenum">
              <a:rPr lang="zh-CN" altLang="en-US"/>
              <a:pPr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07BDB-F1D5-48DA-A6A1-D307FB73474F}" type="slidenum">
              <a:rPr lang="zh-CN" altLang="en-US"/>
              <a:pPr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9186E-27E7-4293-BB78-4AA88C08CE7E}" type="slidenum">
              <a:rPr lang="zh-CN" altLang="en-US"/>
              <a:pPr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04CF6-158B-4B35-8A3E-95F0F2AA4CD2}" type="slidenum">
              <a:rPr lang="zh-CN" altLang="en-US"/>
              <a:pPr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FC6E3-921F-43D3-8949-F19F9B8AA9D7}" type="slidenum">
              <a:rPr lang="zh-CN" altLang="en-US"/>
              <a:pPr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0C60-73FE-4923-8B84-25F237E7E920}" type="slidenum">
              <a:rPr lang="zh-CN" altLang="en-US"/>
              <a:pPr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95683-D92A-4DFB-AE0E-4E3AFB32A09E}" type="slidenum">
              <a:rPr lang="zh-CN" altLang="en-US"/>
              <a:pPr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342A4-A072-48A1-B074-110B4709C3CF}" type="slidenum">
              <a:rPr lang="zh-CN" altLang="en-US"/>
              <a:pPr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D0724-AF6F-48A5-92CC-E0109C1FE4E2}" type="slidenum">
              <a:rPr lang="zh-CN" altLang="en-US"/>
              <a:pPr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8192B-E1EC-4179-AB99-7FA3B78CF7F5}" type="slidenum">
              <a:rPr lang="zh-CN" altLang="en-US"/>
              <a:pPr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5C81F-3D43-4AE1-8DD5-D7040E93172E}" type="datetime1">
              <a:rPr lang="zh-CN" altLang="en-US"/>
              <a:pPr>
                <a:defRPr/>
              </a:pPr>
              <a:t>2019/11/28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398EF-96AC-4AC3-A887-0660E9D4B0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23A95-F238-4444-97E0-A6CF64465470}" type="datetime1">
              <a:rPr lang="zh-CN" altLang="en-US"/>
              <a:pPr>
                <a:defRPr/>
              </a:pPr>
              <a:t>2019/11/28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9DE2E-BA70-4583-8E5B-431374E5C3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A3F07-3A67-4558-8F9D-6898EC30874C}" type="datetime1">
              <a:rPr lang="zh-CN" altLang="en-US"/>
              <a:pPr>
                <a:defRPr/>
              </a:pPr>
              <a:t>2019/11/28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37B2A-BC91-404F-ADA4-7A28CA73AA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3D690-3625-432A-902A-7090B750AF92}" type="datetime1">
              <a:rPr lang="zh-CN" altLang="en-US"/>
              <a:pPr>
                <a:defRPr/>
              </a:pPr>
              <a:t>2019/11/28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E6873-54F3-4375-B7A0-807B0985CA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B806E-AAA8-46A7-9DA0-49ADD35D3DF5}" type="datetime1">
              <a:rPr lang="zh-CN" altLang="en-US"/>
              <a:pPr>
                <a:defRPr/>
              </a:pPr>
              <a:t>2019/11/28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21009-E441-4F91-8FFA-CECCD8E468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00DA2-A2F3-4EE8-B235-E1FFDB71BDB4}" type="datetime1">
              <a:rPr lang="zh-CN" altLang="en-US"/>
              <a:pPr>
                <a:defRPr/>
              </a:pPr>
              <a:t>2019/11/28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8E235-99D3-4391-87D9-F8CFC43275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36246-4A62-4757-A102-BF0AD2D0AF8F}" type="datetime1">
              <a:rPr lang="zh-CN" altLang="en-US"/>
              <a:pPr>
                <a:defRPr/>
              </a:pPr>
              <a:t>2019/11/28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A8928-7FD1-47D9-B577-34EC55B8B4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B6CBE-505A-4A03-9C20-7269386E4237}" type="slidenum">
              <a:rPr lang="zh-CN" altLang="en-US"/>
              <a:pPr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7002C-0BE4-4B82-BA05-8421ADF8D3D2}" type="datetime1">
              <a:rPr lang="zh-CN" altLang="en-US"/>
              <a:pPr>
                <a:defRPr/>
              </a:pPr>
              <a:t>2019/11/28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9B9C0-FE8C-4268-87CB-A8FB2573BE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>
              <a:sym typeface="Cambria" panose="02040503050406030204" pitchFamily="18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456FC-C3DA-471D-BF38-4E628B8D111B}" type="datetime1">
              <a:rPr lang="zh-CN" altLang="en-US"/>
              <a:pPr>
                <a:defRPr/>
              </a:pPr>
              <a:t>2019/11/28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5221C-FA7D-4C0D-8F59-CAF5402DB0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9172A-83D4-4D37-BDD4-A6AC3E25D395}" type="datetime1">
              <a:rPr lang="zh-CN" altLang="en-US"/>
              <a:pPr>
                <a:defRPr/>
              </a:pPr>
              <a:t>2019/11/28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AEFAE-EA31-4B86-8DED-C2A56B9A082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9CBF9-018E-4195-97A7-9E5871917E70}" type="datetime1">
              <a:rPr lang="zh-CN" altLang="en-US"/>
              <a:pPr>
                <a:defRPr/>
              </a:pPr>
              <a:t>2019/11/28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D4DC-CA38-4D0C-867D-A2DA3018F7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5172B-42A1-4E73-B265-E5B8A6632BDA}" type="slidenum">
              <a:rPr lang="zh-CN" altLang="en-US"/>
              <a:pPr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C7EDE-1C1A-441E-83B8-7D197D468073}" type="slidenum">
              <a:rPr lang="zh-CN" altLang="en-US"/>
              <a:pPr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6491B-670D-49BC-9C8B-D90522887637}" type="slidenum">
              <a:rPr lang="zh-CN" altLang="en-US"/>
              <a:pPr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2FDD8-5803-496E-8473-57A19B98D867}" type="slidenum">
              <a:rPr lang="zh-CN" altLang="en-US"/>
              <a:pPr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D3E15-98BB-4517-ABA7-7E5108FDF859}" type="slidenum">
              <a:rPr lang="zh-CN" altLang="en-US"/>
              <a:pPr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03BCA-3376-455F-BFCF-9AAD78B1A81A}" type="slidenum">
              <a:rPr lang="zh-CN" altLang="en-US"/>
              <a:pPr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68313" y="274638"/>
            <a:ext cx="77755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1pPr>
          </a:lstStyle>
          <a:p>
            <a:pPr>
              <a:defRPr/>
            </a:pPr>
            <a:fld id="{63FB131A-4587-484A-B803-9D2EA9FE77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E:\制作工作\2014\7月\7.10 小数专题模板\模板4-2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588" y="0"/>
            <a:ext cx="9142412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E:\制作工作\2014\7月\7.10 小数专题模板\模板4-1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588" y="0"/>
            <a:ext cx="9142412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标题占位符 1"/>
          <p:cNvSpPr>
            <a:spLocks noGrp="1"/>
          </p:cNvSpPr>
          <p:nvPr>
            <p:ph type="title"/>
          </p:nvPr>
        </p:nvSpPr>
        <p:spPr bwMode="auto">
          <a:xfrm>
            <a:off x="468313" y="274638"/>
            <a:ext cx="77755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3317" name="文本占位符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1pPr>
          </a:lstStyle>
          <a:p>
            <a:pPr>
              <a:defRPr/>
            </a:pPr>
            <a:fld id="{AFDF5AFF-7408-4B4E-9103-76948B9873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25603" name="文本占位符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mbria" pitchFamily="18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Cambria" pitchFamily="18" charset="0"/>
              </a:rPr>
              <a:t>第二级</a:t>
            </a:r>
          </a:p>
          <a:p>
            <a:pPr lvl="2"/>
            <a:r>
              <a:rPr lang="zh-CN" altLang="en-US" smtClean="0">
                <a:sym typeface="Cambria" pitchFamily="18" charset="0"/>
              </a:rPr>
              <a:t>第三级</a:t>
            </a:r>
          </a:p>
          <a:p>
            <a:pPr lvl="3"/>
            <a:r>
              <a:rPr lang="zh-CN" altLang="en-US" smtClean="0">
                <a:sym typeface="Cambria" pitchFamily="18" charset="0"/>
              </a:rPr>
              <a:t>第四级</a:t>
            </a:r>
          </a:p>
          <a:p>
            <a:pPr lvl="4"/>
            <a:r>
              <a:rPr lang="zh-CN" altLang="en-US" smtClean="0">
                <a:sym typeface="Cambria" pitchFamily="18" charset="0"/>
              </a:rPr>
              <a:t>第五级</a:t>
            </a:r>
          </a:p>
        </p:txBody>
      </p:sp>
      <p:sp>
        <p:nvSpPr>
          <p:cNvPr id="14340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Cambria" panose="02040503050406030204" pitchFamily="18" charset="0"/>
                <a:ea typeface="宋体" panose="02010600030101010101" pitchFamily="2" charset="-122"/>
                <a:cs typeface="+mn-ea"/>
                <a:sym typeface="Cambria" panose="02040503050406030204" pitchFamily="18" charset="0"/>
              </a:defRPr>
            </a:lvl1pPr>
          </a:lstStyle>
          <a:p>
            <a:pPr>
              <a:defRPr/>
            </a:pPr>
            <a:fld id="{69796337-E7A2-4E56-BD5F-744F90EA3BBC}" type="datetime1">
              <a:rPr lang="zh-CN" altLang="en-US"/>
              <a:pPr>
                <a:defRPr/>
              </a:pPr>
              <a:t>2019/11/28</a:t>
            </a:fld>
            <a:endParaRPr lang="zh-CN" altLang="en-US">
              <a:cs typeface="+mn-cs"/>
            </a:endParaRPr>
          </a:p>
        </p:txBody>
      </p:sp>
      <p:sp>
        <p:nvSpPr>
          <p:cNvPr id="1434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algn="ctr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Cambria" panose="02040503050406030204" pitchFamily="18" charset="0"/>
                <a:ea typeface="宋体" panose="02010600030101010101" pitchFamily="2" charset="-122"/>
                <a:sym typeface="Cambria" panose="020405030504060302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Cambria" panose="02040503050406030204" pitchFamily="18" charset="0"/>
                <a:ea typeface="宋体" panose="02010600030101010101" pitchFamily="2" charset="-122"/>
                <a:cs typeface="+mn-ea"/>
                <a:sym typeface="Cambria" panose="02040503050406030204" pitchFamily="18" charset="0"/>
              </a:defRPr>
            </a:lvl1pPr>
          </a:lstStyle>
          <a:p>
            <a:pPr>
              <a:defRPr/>
            </a:pPr>
            <a:fld id="{6E0742C8-4666-4E6A-99E8-DA13017C2226}" type="slidenum">
              <a:rPr lang="zh-CN" altLang="en-US"/>
              <a:pPr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mbria" pitchFamily="18" charset="0"/>
        </a:defRPr>
      </a:lvl1pPr>
      <a:lvl2pPr marL="742950" lvl="1" indent="-28575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mbria" pitchFamily="18" charset="0"/>
        </a:defRPr>
      </a:lvl2pPr>
      <a:lvl3pPr marL="1143000" lvl="2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mbria" pitchFamily="18" charset="0"/>
        </a:defRPr>
      </a:lvl3pPr>
      <a:lvl4pPr marL="1600200" lvl="3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mbria" pitchFamily="18" charset="0"/>
        </a:defRPr>
      </a:lvl4pPr>
      <a:lvl5pPr marL="2057400" lvl="4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mbria" pitchFamily="18" charset="0"/>
        </a:defRPr>
      </a:lvl5pPr>
      <a:lvl6pPr marL="2514600" lvl="5" indent="-228600" algn="l" defTabSz="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mbria" panose="02040503050406030204" pitchFamily="18" charset="0"/>
        </a:defRPr>
      </a:lvl6pPr>
      <a:lvl7pPr marL="2971800" lvl="6" indent="-228600" algn="l" defTabSz="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mbria" panose="02040503050406030204" pitchFamily="18" charset="0"/>
        </a:defRPr>
      </a:lvl7pPr>
      <a:lvl8pPr marL="3429000" lvl="7" indent="-228600" algn="l" defTabSz="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mbria" panose="02040503050406030204" pitchFamily="18" charset="0"/>
        </a:defRPr>
      </a:lvl8pPr>
      <a:lvl9pPr marL="3886200" lvl="8" indent="-228600" algn="l" defTabSz="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mbria" panose="02040503050406030204" pitchFamily="18" charset="0"/>
        </a:defRPr>
      </a:lvl9pPr>
    </p:bodyStyle>
    <p:otherStyle>
      <a:lvl1pPr marL="0" lvl="0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F:\&#26472;&#26126;&#38125;sk\Bandari%20-%20&#23433;&#22958;&#30340;&#20185;&#22659;.mp3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90a8324498275c0ee3244aad160d66b5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90a8324498275c0ee3244aad160d66b5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矩形 1"/>
          <p:cNvSpPr>
            <a:spLocks noChangeArrowheads="1"/>
          </p:cNvSpPr>
          <p:nvPr/>
        </p:nvSpPr>
        <p:spPr bwMode="auto">
          <a:xfrm>
            <a:off x="-19050" y="7938"/>
            <a:ext cx="9386888" cy="6840537"/>
          </a:xfrm>
          <a:prstGeom prst="rect">
            <a:avLst/>
          </a:prstGeom>
          <a:solidFill>
            <a:srgbClr val="FFFFFF"/>
          </a:solidFill>
          <a:ln w="28575">
            <a:solidFill>
              <a:srgbClr val="385D8A"/>
            </a:solidFill>
            <a:round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zh-CN"/>
          </a:p>
        </p:txBody>
      </p:sp>
      <p:pic>
        <p:nvPicPr>
          <p:cNvPr id="38914" name="图片 4114" descr="10684608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26988"/>
            <a:ext cx="9874250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1035935" y="2109468"/>
            <a:ext cx="6753439" cy="206685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9600" b="1" noProof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平行与垂直</a:t>
            </a:r>
          </a:p>
        </p:txBody>
      </p:sp>
      <p:sp>
        <p:nvSpPr>
          <p:cNvPr id="38916" name="文本框 1"/>
          <p:cNvSpPr txBox="1">
            <a:spLocks noChangeArrowheads="1"/>
          </p:cNvSpPr>
          <p:nvPr/>
        </p:nvSpPr>
        <p:spPr bwMode="auto">
          <a:xfrm>
            <a:off x="5562600" y="4338638"/>
            <a:ext cx="31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endParaRPr lang="zh-CN" altLang="en-US" sz="2400" b="1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8917" name="文本框 1"/>
          <p:cNvSpPr txBox="1">
            <a:spLocks noChangeArrowheads="1"/>
          </p:cNvSpPr>
          <p:nvPr/>
        </p:nvSpPr>
        <p:spPr bwMode="auto">
          <a:xfrm>
            <a:off x="1443038" y="474663"/>
            <a:ext cx="5580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ym typeface="+mn-ea"/>
              </a:rPr>
              <a:t>小学数学人教</a:t>
            </a:r>
            <a:r>
              <a:rPr lang="en-US" altLang="zh-CN" sz="2400">
                <a:sym typeface="+mn-ea"/>
              </a:rPr>
              <a:t>2011</a:t>
            </a:r>
            <a:r>
              <a:rPr lang="zh-CN" altLang="en-US" sz="2400">
                <a:sym typeface="+mn-ea"/>
              </a:rPr>
              <a:t>课标版（四年级上册）</a:t>
            </a:r>
            <a:endParaRPr lang="zh-CN" altLang="en-US" sz="2400"/>
          </a:p>
        </p:txBody>
      </p:sp>
      <p:pic>
        <p:nvPicPr>
          <p:cNvPr id="38918" name="图片 1" descr="000000000000未标题-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5000" y="-47625"/>
            <a:ext cx="217805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文本框 2"/>
          <p:cNvSpPr txBox="1">
            <a:spLocks noChangeArrowheads="1"/>
          </p:cNvSpPr>
          <p:nvPr/>
        </p:nvSpPr>
        <p:spPr bwMode="auto">
          <a:xfrm>
            <a:off x="1390650" y="4483100"/>
            <a:ext cx="56324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ym typeface="+mn-ea"/>
              </a:rPr>
              <a:t>执教老师：莆田学院附属实验小学  林鹏</a:t>
            </a:r>
            <a:endParaRPr lang="zh-CN" altLang="en-US"/>
          </a:p>
          <a:p>
            <a:endParaRPr lang="zh-CN" altLang="en-US"/>
          </a:p>
        </p:txBody>
      </p:sp>
      <p:sp>
        <p:nvSpPr>
          <p:cNvPr id="38920" name="文本框 3"/>
          <p:cNvSpPr txBox="1">
            <a:spLocks noChangeArrowheads="1"/>
          </p:cNvSpPr>
          <p:nvPr/>
        </p:nvSpPr>
        <p:spPr bwMode="auto">
          <a:xfrm>
            <a:off x="1390650" y="5022850"/>
            <a:ext cx="58848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ym typeface="+mn-ea"/>
              </a:rPr>
              <a:t>指导老师：莆田市实验小学             林青 </a:t>
            </a:r>
            <a:endParaRPr lang="zh-CN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图片 4114" descr="10684608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4988" y="-26988"/>
            <a:ext cx="9872663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图片 1" descr="29951176066649296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4363" y="1152525"/>
            <a:ext cx="4689475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图片 2" descr="151104101257_85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" y="1152525"/>
            <a:ext cx="458470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直接连接符 3"/>
          <p:cNvCxnSpPr>
            <a:cxnSpLocks noChangeShapeType="1"/>
          </p:cNvCxnSpPr>
          <p:nvPr/>
        </p:nvCxnSpPr>
        <p:spPr bwMode="auto">
          <a:xfrm>
            <a:off x="2266950" y="620713"/>
            <a:ext cx="0" cy="5761037"/>
          </a:xfrm>
          <a:prstGeom prst="line">
            <a:avLst/>
          </a:prstGeom>
          <a:noFill/>
          <a:ln w="63500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5" name="直接连接符 4"/>
          <p:cNvCxnSpPr>
            <a:cxnSpLocks noChangeShapeType="1"/>
          </p:cNvCxnSpPr>
          <p:nvPr/>
        </p:nvCxnSpPr>
        <p:spPr bwMode="auto">
          <a:xfrm flipH="1">
            <a:off x="34925" y="3838575"/>
            <a:ext cx="2276475" cy="22225"/>
          </a:xfrm>
          <a:prstGeom prst="line">
            <a:avLst/>
          </a:prstGeom>
          <a:noFill/>
          <a:ln w="63500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6" name="直接连接符 5"/>
          <p:cNvCxnSpPr>
            <a:cxnSpLocks noChangeShapeType="1"/>
          </p:cNvCxnSpPr>
          <p:nvPr/>
        </p:nvCxnSpPr>
        <p:spPr bwMode="auto">
          <a:xfrm>
            <a:off x="6156325" y="476250"/>
            <a:ext cx="0" cy="5905500"/>
          </a:xfrm>
          <a:prstGeom prst="line">
            <a:avLst/>
          </a:prstGeom>
          <a:noFill/>
          <a:ln w="63500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" name="直接连接符 6"/>
          <p:cNvCxnSpPr>
            <a:cxnSpLocks noChangeShapeType="1"/>
          </p:cNvCxnSpPr>
          <p:nvPr/>
        </p:nvCxnSpPr>
        <p:spPr bwMode="auto">
          <a:xfrm>
            <a:off x="7308850" y="620713"/>
            <a:ext cx="0" cy="5903912"/>
          </a:xfrm>
          <a:prstGeom prst="line">
            <a:avLst/>
          </a:prstGeom>
          <a:noFill/>
          <a:ln w="63500" algn="ctr">
            <a:solidFill>
              <a:srgbClr val="0000FF"/>
            </a:solidFill>
            <a:round/>
            <a:headEnd/>
            <a:tailEnd/>
          </a:ln>
        </p:spPr>
      </p:cxnSp>
      <p:sp>
        <p:nvSpPr>
          <p:cNvPr id="8" name="圆角矩形 7"/>
          <p:cNvSpPr/>
          <p:nvPr/>
        </p:nvSpPr>
        <p:spPr>
          <a:xfrm>
            <a:off x="81994" y="67945"/>
            <a:ext cx="3065066" cy="525463"/>
          </a:xfrm>
          <a:prstGeom prst="roundRect">
            <a:avLst>
              <a:gd name="adj" fmla="val 9976"/>
            </a:avLst>
          </a:prstGeom>
          <a:solidFill>
            <a:srgbClr val="01ACBE"/>
          </a:solidFill>
          <a:ln w="1905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prstClr val="white"/>
                </a:solidFill>
              </a:rPr>
              <a:t>留心生活，感悟概念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图片 4114" descr="10684608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-26988"/>
            <a:ext cx="9180513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Text Box 3"/>
          <p:cNvSpPr txBox="1">
            <a:spLocks noChangeArrowheads="1"/>
          </p:cNvSpPr>
          <p:nvPr/>
        </p:nvSpPr>
        <p:spPr bwMode="auto">
          <a:xfrm>
            <a:off x="219075" y="1820863"/>
            <a:ext cx="8883650" cy="5222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n-ea"/>
                <a:ea typeface="+mn-ea"/>
              </a:rPr>
              <a:t>  </a:t>
            </a:r>
            <a:r>
              <a:rPr lang="zh-CN" altLang="en-US" sz="2800" b="1" dirty="0">
                <a:latin typeface="+mn-ea"/>
                <a:ea typeface="+mn-ea"/>
              </a:rPr>
              <a:t>下面各组直线，哪一组</a:t>
            </a:r>
            <a:r>
              <a:rPr lang="zh-CN" altLang="en-US" sz="2800" b="1" u="sng" dirty="0">
                <a:solidFill>
                  <a:srgbClr val="FF0000"/>
                </a:solidFill>
                <a:latin typeface="+mn-ea"/>
                <a:ea typeface="+mn-ea"/>
              </a:rPr>
              <a:t>互相平行</a:t>
            </a:r>
            <a:r>
              <a:rPr lang="zh-CN" altLang="en-US" sz="2800" b="1" dirty="0">
                <a:latin typeface="+mn-ea"/>
                <a:ea typeface="+mn-ea"/>
              </a:rPr>
              <a:t>？哪一组</a:t>
            </a:r>
            <a:r>
              <a:rPr lang="zh-CN" altLang="en-US" sz="2800" b="1" u="sng" dirty="0">
                <a:solidFill>
                  <a:srgbClr val="FF0000"/>
                </a:solidFill>
                <a:latin typeface="+mn-ea"/>
                <a:ea typeface="+mn-ea"/>
              </a:rPr>
              <a:t>互相垂直</a:t>
            </a:r>
            <a:r>
              <a:rPr lang="zh-CN" altLang="en-US" sz="2800" b="1" dirty="0">
                <a:latin typeface="+mn-ea"/>
                <a:ea typeface="+mn-ea"/>
              </a:rPr>
              <a:t>？</a:t>
            </a:r>
          </a:p>
        </p:txBody>
      </p:sp>
      <p:grpSp>
        <p:nvGrpSpPr>
          <p:cNvPr id="2" name="组合 21"/>
          <p:cNvGrpSpPr>
            <a:grpSpLocks/>
          </p:cNvGrpSpPr>
          <p:nvPr/>
        </p:nvGrpSpPr>
        <p:grpSpPr bwMode="auto">
          <a:xfrm rot="8580000">
            <a:off x="2435225" y="3289300"/>
            <a:ext cx="1152525" cy="433388"/>
            <a:chOff x="1430391" y="4509120"/>
            <a:chExt cx="1152341" cy="432048"/>
          </a:xfrm>
        </p:grpSpPr>
        <p:cxnSp>
          <p:nvCxnSpPr>
            <p:cNvPr id="52250" name="直接连接符 6"/>
            <p:cNvCxnSpPr>
              <a:cxnSpLocks noChangeShapeType="1"/>
            </p:cNvCxnSpPr>
            <p:nvPr/>
          </p:nvCxnSpPr>
          <p:spPr bwMode="auto">
            <a:xfrm>
              <a:off x="1430391" y="4509120"/>
              <a:ext cx="1152341" cy="1440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2251" name="直接连接符 8"/>
            <p:cNvCxnSpPr>
              <a:cxnSpLocks noChangeShapeType="1"/>
            </p:cNvCxnSpPr>
            <p:nvPr/>
          </p:nvCxnSpPr>
          <p:spPr bwMode="auto">
            <a:xfrm flipV="1">
              <a:off x="1475656" y="4869160"/>
              <a:ext cx="1080120" cy="720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3" name="组合 20"/>
          <p:cNvGrpSpPr>
            <a:grpSpLocks/>
          </p:cNvGrpSpPr>
          <p:nvPr/>
        </p:nvGrpSpPr>
        <p:grpSpPr bwMode="auto">
          <a:xfrm>
            <a:off x="3830638" y="3284538"/>
            <a:ext cx="1095375" cy="608012"/>
            <a:chOff x="3024454" y="4437112"/>
            <a:chExt cx="1094745" cy="608080"/>
          </a:xfrm>
        </p:grpSpPr>
        <p:cxnSp>
          <p:nvCxnSpPr>
            <p:cNvPr id="52248" name="直接连接符 10"/>
            <p:cNvCxnSpPr>
              <a:cxnSpLocks noChangeShapeType="1"/>
            </p:cNvCxnSpPr>
            <p:nvPr/>
          </p:nvCxnSpPr>
          <p:spPr bwMode="auto">
            <a:xfrm flipV="1">
              <a:off x="3024454" y="4437112"/>
              <a:ext cx="1004631" cy="3600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2249" name="直接连接符 95"/>
            <p:cNvCxnSpPr>
              <a:cxnSpLocks noChangeShapeType="1"/>
            </p:cNvCxnSpPr>
            <p:nvPr/>
          </p:nvCxnSpPr>
          <p:spPr bwMode="auto">
            <a:xfrm flipV="1">
              <a:off x="3114568" y="4685152"/>
              <a:ext cx="1004631" cy="3600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4" name="组合 22"/>
          <p:cNvGrpSpPr>
            <a:grpSpLocks/>
          </p:cNvGrpSpPr>
          <p:nvPr/>
        </p:nvGrpSpPr>
        <p:grpSpPr bwMode="auto">
          <a:xfrm>
            <a:off x="5245100" y="3244850"/>
            <a:ext cx="890588" cy="719138"/>
            <a:chOff x="4614321" y="4509120"/>
            <a:chExt cx="902836" cy="720080"/>
          </a:xfrm>
        </p:grpSpPr>
        <p:cxnSp>
          <p:nvCxnSpPr>
            <p:cNvPr id="52246" name="直接连接符 12"/>
            <p:cNvCxnSpPr>
              <a:cxnSpLocks noChangeShapeType="1"/>
            </p:cNvCxnSpPr>
            <p:nvPr/>
          </p:nvCxnSpPr>
          <p:spPr bwMode="auto">
            <a:xfrm>
              <a:off x="4614321" y="4845012"/>
              <a:ext cx="89378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2247" name="直接连接符 14"/>
            <p:cNvCxnSpPr>
              <a:cxnSpLocks noChangeShapeType="1"/>
            </p:cNvCxnSpPr>
            <p:nvPr/>
          </p:nvCxnSpPr>
          <p:spPr bwMode="auto">
            <a:xfrm>
              <a:off x="5517157" y="4509120"/>
              <a:ext cx="0" cy="7200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5" name="组合 23"/>
          <p:cNvGrpSpPr>
            <a:grpSpLocks/>
          </p:cNvGrpSpPr>
          <p:nvPr/>
        </p:nvGrpSpPr>
        <p:grpSpPr bwMode="auto">
          <a:xfrm>
            <a:off x="6511925" y="3292475"/>
            <a:ext cx="1279525" cy="576263"/>
            <a:chOff x="6029850" y="4653136"/>
            <a:chExt cx="1278454" cy="576064"/>
          </a:xfrm>
        </p:grpSpPr>
        <p:cxnSp>
          <p:nvCxnSpPr>
            <p:cNvPr id="52244" name="直接连接符 16"/>
            <p:cNvCxnSpPr>
              <a:cxnSpLocks noChangeShapeType="1"/>
            </p:cNvCxnSpPr>
            <p:nvPr/>
          </p:nvCxnSpPr>
          <p:spPr bwMode="auto">
            <a:xfrm>
              <a:off x="6029850" y="4653136"/>
              <a:ext cx="1278454" cy="5040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2245" name="直接连接符 18"/>
            <p:cNvCxnSpPr>
              <a:cxnSpLocks noChangeShapeType="1"/>
            </p:cNvCxnSpPr>
            <p:nvPr/>
          </p:nvCxnSpPr>
          <p:spPr bwMode="auto">
            <a:xfrm flipV="1">
              <a:off x="6029850" y="4797152"/>
              <a:ext cx="1278454" cy="4320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14" name="Text Box 3"/>
          <p:cNvSpPr txBox="1">
            <a:spLocks noChangeArrowheads="1"/>
          </p:cNvSpPr>
          <p:nvPr/>
        </p:nvSpPr>
        <p:spPr bwMode="auto">
          <a:xfrm>
            <a:off x="3594100" y="4503738"/>
            <a:ext cx="1477963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互相平行</a:t>
            </a:r>
          </a:p>
        </p:txBody>
      </p:sp>
      <p:sp>
        <p:nvSpPr>
          <p:cNvPr id="115" name="Text Box 3"/>
          <p:cNvSpPr txBox="1">
            <a:spLocks noChangeArrowheads="1"/>
          </p:cNvSpPr>
          <p:nvPr/>
        </p:nvSpPr>
        <p:spPr bwMode="auto">
          <a:xfrm>
            <a:off x="5203825" y="4503738"/>
            <a:ext cx="144462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互相垂直</a:t>
            </a:r>
          </a:p>
        </p:txBody>
      </p:sp>
      <p:sp>
        <p:nvSpPr>
          <p:cNvPr id="9236" name="文本框 2"/>
          <p:cNvSpPr txBox="1">
            <a:spLocks noChangeArrowheads="1"/>
          </p:cNvSpPr>
          <p:nvPr/>
        </p:nvSpPr>
        <p:spPr bwMode="auto">
          <a:xfrm>
            <a:off x="2349500" y="3000375"/>
            <a:ext cx="546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3200">
                <a:sym typeface="Wingdings" pitchFamily="2" charset="2"/>
              </a:rPr>
              <a:t></a:t>
            </a:r>
          </a:p>
        </p:txBody>
      </p:sp>
      <p:sp>
        <p:nvSpPr>
          <p:cNvPr id="9237" name="文本框 3"/>
          <p:cNvSpPr txBox="1">
            <a:spLocks noChangeArrowheads="1"/>
          </p:cNvSpPr>
          <p:nvPr/>
        </p:nvSpPr>
        <p:spPr bwMode="auto">
          <a:xfrm>
            <a:off x="4064000" y="2908300"/>
            <a:ext cx="546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3200">
                <a:sym typeface="Wingdings" pitchFamily="2" charset="2"/>
              </a:rPr>
              <a:t></a:t>
            </a:r>
          </a:p>
        </p:txBody>
      </p:sp>
      <p:sp>
        <p:nvSpPr>
          <p:cNvPr id="9238" name="文本框 4"/>
          <p:cNvSpPr txBox="1">
            <a:spLocks noChangeArrowheads="1"/>
          </p:cNvSpPr>
          <p:nvPr/>
        </p:nvSpPr>
        <p:spPr bwMode="auto">
          <a:xfrm>
            <a:off x="5581650" y="2908300"/>
            <a:ext cx="5445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3200">
                <a:sym typeface="Wingdings" pitchFamily="2" charset="2"/>
              </a:rPr>
              <a:t></a:t>
            </a:r>
          </a:p>
        </p:txBody>
      </p:sp>
      <p:sp>
        <p:nvSpPr>
          <p:cNvPr id="9239" name="文本框 5"/>
          <p:cNvSpPr txBox="1">
            <a:spLocks noChangeArrowheads="1"/>
          </p:cNvSpPr>
          <p:nvPr/>
        </p:nvSpPr>
        <p:spPr bwMode="auto">
          <a:xfrm>
            <a:off x="6891338" y="2908300"/>
            <a:ext cx="4778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800" b="1"/>
              <a:t>④</a:t>
            </a:r>
          </a:p>
        </p:txBody>
      </p:sp>
      <p:sp>
        <p:nvSpPr>
          <p:cNvPr id="88078" name="直接连接符 88077"/>
          <p:cNvSpPr>
            <a:spLocks noChangeShapeType="1"/>
          </p:cNvSpPr>
          <p:nvPr/>
        </p:nvSpPr>
        <p:spPr bwMode="auto">
          <a:xfrm rot="19200000" flipV="1">
            <a:off x="985838" y="4271963"/>
            <a:ext cx="1720850" cy="25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8079" name="直接连接符 88078"/>
          <p:cNvSpPr>
            <a:spLocks noChangeShapeType="1"/>
          </p:cNvSpPr>
          <p:nvPr/>
        </p:nvSpPr>
        <p:spPr bwMode="auto">
          <a:xfrm rot="20160000" flipV="1">
            <a:off x="982663" y="4243388"/>
            <a:ext cx="1760537" cy="177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536825" y="1157288"/>
            <a:ext cx="36909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endParaRPr lang="zh-CN" altLang="en-US" sz="3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25504" y="67945"/>
            <a:ext cx="3065066" cy="525463"/>
          </a:xfrm>
          <a:prstGeom prst="roundRect">
            <a:avLst>
              <a:gd name="adj" fmla="val 9976"/>
            </a:avLst>
          </a:prstGeom>
          <a:solidFill>
            <a:srgbClr val="01ACBE"/>
          </a:solidFill>
          <a:ln w="1905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prstClr val="white"/>
                </a:solidFill>
              </a:rPr>
              <a:t>概念应用，体会价值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312670" y="734695"/>
            <a:ext cx="3771265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</a:t>
            </a:r>
            <a:r>
              <a:rPr lang="zh-C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闯关</a:t>
            </a:r>
            <a:r>
              <a:rPr lang="en-US" altLang="zh-CN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ldLvl="0" animBg="1"/>
      <p:bldP spid="114" grpId="0" bldLvl="0" animBg="1"/>
      <p:bldP spid="115" grpId="0" bldLvl="0" animBg="1"/>
      <p:bldP spid="9236" grpId="0"/>
      <p:bldP spid="9237" grpId="0"/>
      <p:bldP spid="9238" grpId="0"/>
      <p:bldP spid="9239" grpId="0"/>
      <p:bldP spid="88078" grpId="0" animBg="1"/>
      <p:bldP spid="880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图片 4114" descr="10684608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81025" y="-26988"/>
            <a:ext cx="9874250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标题 604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53251" name="图片 3" descr="QQ截图2017042721152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425" y="168275"/>
            <a:ext cx="8788400" cy="3159125"/>
          </a:xfrm>
          <a:prstGeom prst="rect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</p:pic>
      <p:pic>
        <p:nvPicPr>
          <p:cNvPr id="53252" name="图片 4" descr="QQ截图2017042721142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5425" y="3471863"/>
            <a:ext cx="8763000" cy="2889250"/>
          </a:xfrm>
          <a:prstGeom prst="rect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</p:pic>
      <p:pic>
        <p:nvPicPr>
          <p:cNvPr id="53253" name="图片 1" descr="QQ截图2017051612480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5425" y="168275"/>
            <a:ext cx="8788400" cy="6224588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</p:pic>
      <p:pic>
        <p:nvPicPr>
          <p:cNvPr id="3" name="Bandari - 安妮的仙境.mp3">
            <a:hlinkClick r:id="" action="ppaction://media"/>
          </p:cNvPr>
          <p:cNvPicPr>
            <a:picLocks noRo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477125" y="6505575"/>
            <a:ext cx="4826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内容占位符 1"/>
          <p:cNvPicPr>
            <a:picLocks noChangeAspect="1"/>
          </p:cNvPicPr>
          <p:nvPr>
            <p:ph idx="1"/>
          </p:nvPr>
        </p:nvPicPr>
        <p:blipFill>
          <a:blip r:embed="rId8"/>
          <a:srcRect/>
          <a:stretch>
            <a:fillRect/>
          </a:stretch>
        </p:blipFill>
        <p:spPr>
          <a:xfrm>
            <a:off x="4044950" y="300038"/>
            <a:ext cx="1196975" cy="381000"/>
          </a:xfrm>
        </p:spPr>
      </p:pic>
      <p:sp>
        <p:nvSpPr>
          <p:cNvPr id="7" name="圆角矩形 6"/>
          <p:cNvSpPr/>
          <p:nvPr/>
        </p:nvSpPr>
        <p:spPr>
          <a:xfrm>
            <a:off x="81994" y="139700"/>
            <a:ext cx="3065066" cy="525463"/>
          </a:xfrm>
          <a:prstGeom prst="roundRect">
            <a:avLst>
              <a:gd name="adj" fmla="val 9976"/>
            </a:avLst>
          </a:prstGeom>
          <a:solidFill>
            <a:srgbClr val="01ACBE"/>
          </a:solidFill>
          <a:ln w="1905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prstClr val="white"/>
                </a:solidFill>
              </a:rPr>
              <a:t>概念应用，体会价值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20000"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图片 4114" descr="10684608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00" y="-26988"/>
            <a:ext cx="9474200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299" name="副标题 183298"/>
          <p:cNvSpPr>
            <a:spLocks noGrp="1"/>
          </p:cNvSpPr>
          <p:nvPr>
            <p:ph type="subTitle" idx="1"/>
          </p:nvPr>
        </p:nvSpPr>
        <p:spPr>
          <a:xfrm>
            <a:off x="2154238" y="1433513"/>
            <a:ext cx="8512175" cy="647700"/>
          </a:xfrm>
        </p:spPr>
        <p:txBody>
          <a:bodyPr/>
          <a:lstStyle/>
          <a:p>
            <a:pPr algn="l" defTabSz="914400">
              <a:buFontTx/>
              <a:buNone/>
              <a:defRPr/>
            </a:pPr>
            <a:r>
              <a:rPr lang="en-US" altLang="zh-CN" sz="3200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800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sym typeface="+mn-ea"/>
              </a:rPr>
              <a:t>“</a:t>
            </a:r>
            <a:r>
              <a:rPr lang="zh-CN" altLang="en-US" sz="2800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sym typeface="+mn-ea"/>
              </a:rPr>
              <a:t>垂”字中有几个交点、几个垂足？</a:t>
            </a:r>
            <a:endParaRPr lang="zh-CN" altLang="en-US" sz="2800" b="1" dirty="0">
              <a:effectLst>
                <a:outerShdw blurRad="38100" dist="38100" dir="2700000">
                  <a:srgbClr val="FFFFFF"/>
                </a:outerShdw>
              </a:effectLst>
              <a:latin typeface="宋体" panose="02010600030101010101" pitchFamily="2" charset="-122"/>
            </a:endParaRPr>
          </a:p>
        </p:txBody>
      </p:sp>
      <p:grpSp>
        <p:nvGrpSpPr>
          <p:cNvPr id="183317" name="组合 183316"/>
          <p:cNvGrpSpPr>
            <a:grpSpLocks/>
          </p:cNvGrpSpPr>
          <p:nvPr/>
        </p:nvGrpSpPr>
        <p:grpSpPr bwMode="auto">
          <a:xfrm>
            <a:off x="2349500" y="3206750"/>
            <a:ext cx="3852863" cy="2598738"/>
            <a:chOff x="1680" y="816"/>
            <a:chExt cx="3120" cy="2448"/>
          </a:xfrm>
        </p:grpSpPr>
        <p:grpSp>
          <p:nvGrpSpPr>
            <p:cNvPr id="54294" name="组合 183317"/>
            <p:cNvGrpSpPr>
              <a:grpSpLocks/>
            </p:cNvGrpSpPr>
            <p:nvPr/>
          </p:nvGrpSpPr>
          <p:grpSpPr bwMode="auto">
            <a:xfrm>
              <a:off x="1680" y="1008"/>
              <a:ext cx="3120" cy="2256"/>
              <a:chOff x="1680" y="1008"/>
              <a:chExt cx="3120" cy="2256"/>
            </a:xfrm>
          </p:grpSpPr>
          <p:sp>
            <p:nvSpPr>
              <p:cNvPr id="54296" name="直接连接符 183318"/>
              <p:cNvSpPr>
                <a:spLocks noChangeShapeType="1"/>
              </p:cNvSpPr>
              <p:nvPr/>
            </p:nvSpPr>
            <p:spPr bwMode="auto">
              <a:xfrm flipV="1">
                <a:off x="1680" y="2160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297" name="直接连接符 183319"/>
              <p:cNvSpPr>
                <a:spLocks noChangeShapeType="1"/>
              </p:cNvSpPr>
              <p:nvPr/>
            </p:nvSpPr>
            <p:spPr bwMode="auto">
              <a:xfrm flipV="1">
                <a:off x="1824" y="2736"/>
                <a:ext cx="27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298" name="直接连接符 183320"/>
              <p:cNvSpPr>
                <a:spLocks noChangeShapeType="1"/>
              </p:cNvSpPr>
              <p:nvPr/>
            </p:nvSpPr>
            <p:spPr bwMode="auto">
              <a:xfrm flipV="1">
                <a:off x="1968" y="3264"/>
                <a:ext cx="235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299" name="直接连接符 183321"/>
              <p:cNvSpPr>
                <a:spLocks noChangeShapeType="1"/>
              </p:cNvSpPr>
              <p:nvPr/>
            </p:nvSpPr>
            <p:spPr bwMode="auto">
              <a:xfrm flipV="1">
                <a:off x="1803" y="1488"/>
                <a:ext cx="2805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300" name="直接连接符 183322"/>
              <p:cNvSpPr>
                <a:spLocks noChangeShapeType="1"/>
              </p:cNvSpPr>
              <p:nvPr/>
            </p:nvSpPr>
            <p:spPr bwMode="auto">
              <a:xfrm rot="-5400000" flipH="1" flipV="1">
                <a:off x="1872" y="2112"/>
                <a:ext cx="12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301" name="直接连接符 183323"/>
              <p:cNvSpPr>
                <a:spLocks noChangeShapeType="1"/>
              </p:cNvSpPr>
              <p:nvPr/>
            </p:nvSpPr>
            <p:spPr bwMode="auto">
              <a:xfrm rot="-5400000" flipH="1" flipV="1">
                <a:off x="2040" y="2136"/>
                <a:ext cx="225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302" name="直接连接符 183324"/>
              <p:cNvSpPr>
                <a:spLocks noChangeShapeType="1"/>
              </p:cNvSpPr>
              <p:nvPr/>
            </p:nvSpPr>
            <p:spPr bwMode="auto">
              <a:xfrm rot="-5400000" flipH="1" flipV="1">
                <a:off x="3168" y="2112"/>
                <a:ext cx="12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4295" name="直接连接符 183325"/>
            <p:cNvSpPr>
              <a:spLocks noChangeShapeType="1"/>
            </p:cNvSpPr>
            <p:nvPr/>
          </p:nvSpPr>
          <p:spPr bwMode="auto">
            <a:xfrm flipV="1">
              <a:off x="1968" y="816"/>
              <a:ext cx="240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3327" name="椭圆 183326"/>
          <p:cNvSpPr>
            <a:spLocks noChangeArrowheads="1"/>
          </p:cNvSpPr>
          <p:nvPr/>
        </p:nvSpPr>
        <p:spPr bwMode="auto">
          <a:xfrm>
            <a:off x="3279775" y="3868738"/>
            <a:ext cx="119063" cy="101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183328" name="椭圆 183327"/>
          <p:cNvSpPr>
            <a:spLocks noChangeArrowheads="1"/>
          </p:cNvSpPr>
          <p:nvPr/>
        </p:nvSpPr>
        <p:spPr bwMode="auto">
          <a:xfrm>
            <a:off x="3284538" y="4578350"/>
            <a:ext cx="119062" cy="101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183329" name="椭圆 183328"/>
          <p:cNvSpPr>
            <a:spLocks noChangeArrowheads="1"/>
          </p:cNvSpPr>
          <p:nvPr/>
        </p:nvSpPr>
        <p:spPr bwMode="auto">
          <a:xfrm>
            <a:off x="4119563" y="4581525"/>
            <a:ext cx="119062" cy="101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183330" name="椭圆 183329"/>
          <p:cNvSpPr>
            <a:spLocks noChangeArrowheads="1"/>
          </p:cNvSpPr>
          <p:nvPr/>
        </p:nvSpPr>
        <p:spPr bwMode="auto">
          <a:xfrm>
            <a:off x="4897438" y="4579938"/>
            <a:ext cx="119062" cy="101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183331" name="椭圆 183330"/>
          <p:cNvSpPr>
            <a:spLocks noChangeArrowheads="1"/>
          </p:cNvSpPr>
          <p:nvPr/>
        </p:nvSpPr>
        <p:spPr bwMode="auto">
          <a:xfrm>
            <a:off x="3271838" y="5194300"/>
            <a:ext cx="119062" cy="101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183332" name="椭圆 183331"/>
          <p:cNvSpPr>
            <a:spLocks noChangeArrowheads="1"/>
          </p:cNvSpPr>
          <p:nvPr/>
        </p:nvSpPr>
        <p:spPr bwMode="auto">
          <a:xfrm>
            <a:off x="4119563" y="5203825"/>
            <a:ext cx="119062" cy="101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183333" name="椭圆 183332"/>
          <p:cNvSpPr>
            <a:spLocks noChangeArrowheads="1"/>
          </p:cNvSpPr>
          <p:nvPr/>
        </p:nvSpPr>
        <p:spPr bwMode="auto">
          <a:xfrm>
            <a:off x="4897438" y="5199063"/>
            <a:ext cx="119062" cy="101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183334" name="椭圆 183333"/>
          <p:cNvSpPr>
            <a:spLocks noChangeArrowheads="1"/>
          </p:cNvSpPr>
          <p:nvPr/>
        </p:nvSpPr>
        <p:spPr bwMode="auto">
          <a:xfrm>
            <a:off x="4119563" y="5761038"/>
            <a:ext cx="119062" cy="101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183335" name="椭圆 183334"/>
          <p:cNvSpPr>
            <a:spLocks noChangeArrowheads="1"/>
          </p:cNvSpPr>
          <p:nvPr/>
        </p:nvSpPr>
        <p:spPr bwMode="auto">
          <a:xfrm>
            <a:off x="4105275" y="3883025"/>
            <a:ext cx="119063" cy="101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183336" name="椭圆 183335"/>
          <p:cNvSpPr>
            <a:spLocks noChangeArrowheads="1"/>
          </p:cNvSpPr>
          <p:nvPr/>
        </p:nvSpPr>
        <p:spPr bwMode="auto">
          <a:xfrm>
            <a:off x="4897438" y="3889375"/>
            <a:ext cx="119062" cy="101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183340" name="椭圆 183339"/>
          <p:cNvSpPr>
            <a:spLocks noChangeArrowheads="1"/>
          </p:cNvSpPr>
          <p:nvPr/>
        </p:nvSpPr>
        <p:spPr bwMode="auto">
          <a:xfrm>
            <a:off x="4133850" y="3371850"/>
            <a:ext cx="119063" cy="101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183341" name="文本框 183340"/>
          <p:cNvSpPr txBox="1"/>
          <p:nvPr/>
        </p:nvSpPr>
        <p:spPr>
          <a:xfrm>
            <a:off x="3881438" y="3141663"/>
            <a:ext cx="4254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华文新魏" panose="02010800040101010101" pitchFamily="2" charset="-122"/>
              </a:rPr>
              <a:t>×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225504" y="67945"/>
            <a:ext cx="3065066" cy="525463"/>
          </a:xfrm>
          <a:prstGeom prst="roundRect">
            <a:avLst>
              <a:gd name="adj" fmla="val 9976"/>
            </a:avLst>
          </a:prstGeom>
          <a:solidFill>
            <a:srgbClr val="01ACBE"/>
          </a:solidFill>
          <a:ln w="1905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prstClr val="white"/>
                </a:solidFill>
                <a:latin typeface="Calibri" panose="020F0502020204030204"/>
              </a:rPr>
              <a:t>概念应用，体会价值</a:t>
            </a:r>
          </a:p>
        </p:txBody>
      </p:sp>
      <p:sp>
        <p:nvSpPr>
          <p:cNvPr id="3" name="副标题 183298"/>
          <p:cNvSpPr>
            <a:spLocks noGrp="1"/>
          </p:cNvSpPr>
          <p:nvPr/>
        </p:nvSpPr>
        <p:spPr>
          <a:xfrm>
            <a:off x="2154238" y="2157413"/>
            <a:ext cx="8512175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marL="0" indent="0" algn="ctr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mbria" panose="02040503050406030204" pitchFamily="18" charset="0"/>
              </a:defRPr>
            </a:lvl1pPr>
            <a:lvl2pPr marL="342900" lvl="1" indent="0" algn="ctr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mbria" panose="02040503050406030204" pitchFamily="18" charset="0"/>
              </a:defRPr>
            </a:lvl2pPr>
            <a:lvl3pPr marL="685800" lvl="2" indent="0" algn="ctr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mbria" panose="02040503050406030204" pitchFamily="18" charset="0"/>
              </a:defRPr>
            </a:lvl3pPr>
            <a:lvl4pPr marL="1028700" lvl="3" indent="0" algn="ctr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mbria" panose="02040503050406030204" pitchFamily="18" charset="0"/>
              </a:defRPr>
            </a:lvl4pPr>
            <a:lvl5pPr marL="1371600" lvl="4" indent="0" algn="ctr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mbria" panose="02040503050406030204" pitchFamily="18" charset="0"/>
              </a:defRPr>
            </a:lvl5pPr>
            <a:lvl6pPr marL="1714500" lvl="5" indent="0" algn="ctr" defTabSz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mbria" panose="02040503050406030204" pitchFamily="18" charset="0"/>
              </a:defRPr>
            </a:lvl6pPr>
            <a:lvl7pPr marL="2057400" lvl="6" indent="0" algn="ctr" defTabSz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mbria" panose="02040503050406030204" pitchFamily="18" charset="0"/>
              </a:defRPr>
            </a:lvl7pPr>
            <a:lvl8pPr marL="2400300" lvl="7" indent="0" algn="ctr" defTabSz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mbria" panose="02040503050406030204" pitchFamily="18" charset="0"/>
              </a:defRPr>
            </a:lvl8pPr>
            <a:lvl9pPr marL="2743200" lvl="8" indent="0" algn="ctr" defTabSz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Cambria" panose="02040503050406030204" pitchFamily="18" charset="0"/>
              </a:defRPr>
            </a:lvl9pPr>
          </a:lstStyle>
          <a:p>
            <a:pPr algn="l" defTabSz="914400">
              <a:buFontTx/>
              <a:buNone/>
              <a:defRPr/>
            </a:pPr>
            <a:r>
              <a:rPr lang="en-US" altLang="zh-CN" sz="3200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sym typeface="+mn-ea"/>
              </a:rPr>
              <a:t> </a:t>
            </a:r>
            <a:r>
              <a:rPr lang="zh-CN" altLang="en-US" sz="2800" dirty="0">
                <a:solidFill>
                  <a:srgbClr val="C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sym typeface="+mn-ea"/>
              </a:rPr>
              <a:t>思考：几对互相垂直的“笔画”？</a:t>
            </a:r>
            <a:endParaRPr lang="zh-CN" altLang="en-US" sz="2800" dirty="0">
              <a:solidFill>
                <a:srgbClr val="C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  <a:p>
            <a:pPr algn="l" defTabSz="914400">
              <a:buFontTx/>
              <a:buNone/>
              <a:defRPr/>
            </a:pPr>
            <a:endParaRPr lang="zh-CN" altLang="en-US" sz="2800" b="1" dirty="0">
              <a:effectLst>
                <a:outerShdw blurRad="38100" dist="38100" dir="2700000">
                  <a:srgbClr val="FFFFFF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08225" y="711835"/>
            <a:ext cx="3771265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</a:t>
            </a:r>
            <a:r>
              <a:rPr lang="zh-C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闯关</a:t>
            </a:r>
            <a:r>
              <a:rPr lang="en-US" altLang="zh-CN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41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图片 4114" descr="10684608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00" y="-26988"/>
            <a:ext cx="9474200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Rectangle 6"/>
          <p:cNvSpPr txBox="1">
            <a:spLocks noChangeArrowheads="1"/>
          </p:cNvSpPr>
          <p:nvPr/>
        </p:nvSpPr>
        <p:spPr bwMode="auto">
          <a:xfrm>
            <a:off x="2860675" y="1249363"/>
            <a:ext cx="31559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 typeface="Arial" charset="0"/>
              <a:buNone/>
            </a:pPr>
            <a:r>
              <a:rPr lang="zh-CN" altLang="en-US" sz="4000" b="1">
                <a:solidFill>
                  <a:srgbClr val="FF0000"/>
                </a:solidFill>
                <a:latin typeface="Calibri" pitchFamily="34" charset="0"/>
              </a:rPr>
              <a:t>  我的收获</a:t>
            </a:r>
            <a:endParaRPr lang="en-US" altLang="zh-CN" sz="4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5299" name="Rectangle 6"/>
          <p:cNvSpPr>
            <a:spLocks noChangeArrowheads="1"/>
          </p:cNvSpPr>
          <p:nvPr/>
        </p:nvSpPr>
        <p:spPr bwMode="auto">
          <a:xfrm>
            <a:off x="901700" y="2171700"/>
            <a:ext cx="7361238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en-US" altLang="zh-CN" sz="3600" b="1">
                <a:latin typeface="Times New Roman" pitchFamily="18" charset="0"/>
              </a:rPr>
              <a:t>        </a:t>
            </a:r>
            <a:r>
              <a:rPr lang="zh-CN" altLang="zh-CN" sz="3600" b="1">
                <a:latin typeface="Times New Roman" pitchFamily="18" charset="0"/>
              </a:rPr>
              <a:t>通过今天这节课的学习，你有什么收获？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endParaRPr lang="zh-CN" altLang="zh-CN" sz="28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56322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-30163"/>
            <a:ext cx="9145588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061210" y="1517015"/>
            <a:ext cx="4773930" cy="119888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>
              <a:defRPr/>
            </a:pPr>
            <a:r>
              <a:rPr lang="zh-CN" altLang="en-US" sz="7200" b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谢谢聆听！</a:t>
            </a:r>
          </a:p>
        </p:txBody>
      </p:sp>
      <p:sp>
        <p:nvSpPr>
          <p:cNvPr id="56324" name="文本框 32773"/>
          <p:cNvSpPr txBox="1">
            <a:spLocks noChangeArrowheads="1"/>
          </p:cNvSpPr>
          <p:nvPr/>
        </p:nvSpPr>
        <p:spPr bwMode="auto">
          <a:xfrm>
            <a:off x="187325" y="4760913"/>
            <a:ext cx="1873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2019</a:t>
            </a:r>
            <a:r>
              <a:rPr lang="zh-CN" altLang="en-US">
                <a:solidFill>
                  <a:schemeClr val="bg1"/>
                </a:solidFill>
              </a:rPr>
              <a:t>年</a:t>
            </a:r>
            <a:r>
              <a:rPr lang="en-US" altLang="zh-CN">
                <a:solidFill>
                  <a:schemeClr val="bg1"/>
                </a:solidFill>
              </a:rPr>
              <a:t>11</a:t>
            </a:r>
            <a:r>
              <a:rPr lang="zh-CN" altLang="en-US">
                <a:solidFill>
                  <a:schemeClr val="bg1"/>
                </a:solidFill>
              </a:rPr>
              <a:t>月</a:t>
            </a:r>
            <a:r>
              <a:rPr lang="en-US" altLang="zh-CN">
                <a:solidFill>
                  <a:schemeClr val="bg1"/>
                </a:solidFill>
              </a:rPr>
              <a:t>28</a:t>
            </a:r>
            <a:r>
              <a:rPr lang="zh-CN" altLang="en-US">
                <a:solidFill>
                  <a:schemeClr val="bg1"/>
                </a:solidFill>
              </a:rPr>
              <a:t>日</a:t>
            </a:r>
          </a:p>
        </p:txBody>
      </p:sp>
      <p:pic>
        <p:nvPicPr>
          <p:cNvPr id="56325" name="图片 19" descr="000000000000未标题-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6850" y="4908550"/>
            <a:ext cx="217963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图片 35841" descr="20070829_0c9bb76a545794a82892GSssDiILBhlu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1082675"/>
            <a:ext cx="10040938" cy="918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图片 4114" descr="10684608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3850" y="-26988"/>
            <a:ext cx="9874250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图片 64513" descr="格子图（无边框）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0488" y="-90488"/>
            <a:ext cx="9324976" cy="719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Line 5"/>
          <p:cNvSpPr>
            <a:spLocks noChangeShapeType="1"/>
          </p:cNvSpPr>
          <p:nvPr/>
        </p:nvSpPr>
        <p:spPr bwMode="auto">
          <a:xfrm>
            <a:off x="5184775" y="4868863"/>
            <a:ext cx="4073525" cy="15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16" name="Line 6"/>
          <p:cNvSpPr>
            <a:spLocks noChangeShapeType="1"/>
          </p:cNvSpPr>
          <p:nvPr/>
        </p:nvSpPr>
        <p:spPr bwMode="auto">
          <a:xfrm flipH="1">
            <a:off x="0" y="3284538"/>
            <a:ext cx="277177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17" name="Line 7"/>
          <p:cNvSpPr>
            <a:spLocks noChangeShapeType="1"/>
          </p:cNvSpPr>
          <p:nvPr/>
        </p:nvSpPr>
        <p:spPr bwMode="auto">
          <a:xfrm flipH="1">
            <a:off x="0" y="4868863"/>
            <a:ext cx="277177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18" name="Line 3"/>
          <p:cNvSpPr>
            <a:spLocks noChangeShapeType="1"/>
          </p:cNvSpPr>
          <p:nvPr/>
        </p:nvSpPr>
        <p:spPr bwMode="auto">
          <a:xfrm flipV="1">
            <a:off x="2700338" y="3297238"/>
            <a:ext cx="25209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19" name="Line 3"/>
          <p:cNvSpPr>
            <a:spLocks noChangeShapeType="1"/>
          </p:cNvSpPr>
          <p:nvPr/>
        </p:nvSpPr>
        <p:spPr bwMode="auto">
          <a:xfrm flipV="1">
            <a:off x="2700338" y="4868863"/>
            <a:ext cx="25209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20" name="Line 4"/>
          <p:cNvSpPr>
            <a:spLocks noChangeShapeType="1"/>
          </p:cNvSpPr>
          <p:nvPr/>
        </p:nvSpPr>
        <p:spPr bwMode="auto">
          <a:xfrm>
            <a:off x="5191125" y="3297238"/>
            <a:ext cx="406717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animBg="1"/>
      <p:bldP spid="64516" grpId="0" animBg="1"/>
      <p:bldP spid="64517" grpId="0" animBg="1"/>
      <p:bldP spid="64518" grpId="0" animBg="1"/>
      <p:bldP spid="64519" grpId="0" animBg="1"/>
      <p:bldP spid="645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图片 4114" descr="10684608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44513" y="-26988"/>
            <a:ext cx="9874251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圆角矩形 5">
            <a:hlinkClick r:id="rId4" action="ppaction://hlinkfile"/>
          </p:cNvPr>
          <p:cNvSpPr/>
          <p:nvPr/>
        </p:nvSpPr>
        <p:spPr>
          <a:xfrm>
            <a:off x="225504" y="67945"/>
            <a:ext cx="3065066" cy="525463"/>
          </a:xfrm>
          <a:prstGeom prst="roundRect">
            <a:avLst>
              <a:gd name="adj" fmla="val 9976"/>
            </a:avLst>
          </a:prstGeom>
          <a:solidFill>
            <a:srgbClr val="01ACBE"/>
          </a:solidFill>
          <a:ln w="1905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prstClr val="white"/>
                </a:solidFill>
                <a:latin typeface="Calibri" panose="020F0502020204030204"/>
              </a:rPr>
              <a:t>理解概念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8463" y="4052888"/>
            <a:ext cx="848995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8463" y="1295400"/>
            <a:ext cx="8489950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图片 4114" descr="10684608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44513" y="-26988"/>
            <a:ext cx="9874251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圆角矩形 5">
            <a:hlinkClick r:id="rId4" action="ppaction://hlinkfile"/>
          </p:cNvPr>
          <p:cNvSpPr/>
          <p:nvPr/>
        </p:nvSpPr>
        <p:spPr>
          <a:xfrm>
            <a:off x="225504" y="67945"/>
            <a:ext cx="3065066" cy="525463"/>
          </a:xfrm>
          <a:prstGeom prst="roundRect">
            <a:avLst>
              <a:gd name="adj" fmla="val 9976"/>
            </a:avLst>
          </a:prstGeom>
          <a:solidFill>
            <a:srgbClr val="01ACBE"/>
          </a:solidFill>
          <a:ln w="1905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prstClr val="white"/>
                </a:solidFill>
                <a:latin typeface="Calibri" panose="020F0502020204030204"/>
              </a:rPr>
              <a:t>理解概念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8463" y="1296988"/>
            <a:ext cx="8497887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8463" y="4108450"/>
            <a:ext cx="849788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图片 4114" descr="10684608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-26988"/>
            <a:ext cx="9180513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06375"/>
            <a:ext cx="8105775" cy="64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39" name="组合 10"/>
          <p:cNvGrpSpPr>
            <a:grpSpLocks/>
          </p:cNvGrpSpPr>
          <p:nvPr/>
        </p:nvGrpSpPr>
        <p:grpSpPr bwMode="auto">
          <a:xfrm>
            <a:off x="527050" y="1784350"/>
            <a:ext cx="8077200" cy="990600"/>
            <a:chOff x="0" y="0"/>
            <a:chExt cx="5181465" cy="142214"/>
          </a:xfrm>
        </p:grpSpPr>
        <p:sp>
          <p:nvSpPr>
            <p:cNvPr id="45066" name="Line 15"/>
            <p:cNvSpPr>
              <a:spLocks noChangeShapeType="1"/>
            </p:cNvSpPr>
            <p:nvPr/>
          </p:nvSpPr>
          <p:spPr bwMode="auto">
            <a:xfrm>
              <a:off x="0" y="0"/>
              <a:ext cx="5181465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67" name="Line 15"/>
            <p:cNvSpPr>
              <a:spLocks noChangeShapeType="1"/>
            </p:cNvSpPr>
            <p:nvPr/>
          </p:nvSpPr>
          <p:spPr bwMode="auto">
            <a:xfrm flipV="1">
              <a:off x="0" y="142214"/>
              <a:ext cx="5181463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42" name="组合 1"/>
          <p:cNvGrpSpPr>
            <a:grpSpLocks/>
          </p:cNvGrpSpPr>
          <p:nvPr/>
        </p:nvGrpSpPr>
        <p:grpSpPr bwMode="auto">
          <a:xfrm rot="151048">
            <a:off x="2722563" y="615950"/>
            <a:ext cx="3038475" cy="4324350"/>
            <a:chOff x="0" y="-8406"/>
            <a:chExt cx="1613603" cy="5767223"/>
          </a:xfrm>
        </p:grpSpPr>
        <p:sp>
          <p:nvSpPr>
            <p:cNvPr id="45064" name="Line 3"/>
            <p:cNvSpPr>
              <a:spLocks noChangeShapeType="1"/>
            </p:cNvSpPr>
            <p:nvPr/>
          </p:nvSpPr>
          <p:spPr bwMode="auto">
            <a:xfrm flipH="1" flipV="1">
              <a:off x="0" y="155010"/>
              <a:ext cx="51918" cy="560380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65" name="Line 3"/>
            <p:cNvSpPr>
              <a:spLocks noChangeShapeType="1"/>
            </p:cNvSpPr>
            <p:nvPr/>
          </p:nvSpPr>
          <p:spPr bwMode="auto">
            <a:xfrm flipH="1" flipV="1">
              <a:off x="1480998" y="-8406"/>
              <a:ext cx="132605" cy="559490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圆角矩形 1"/>
          <p:cNvSpPr/>
          <p:nvPr/>
        </p:nvSpPr>
        <p:spPr>
          <a:xfrm>
            <a:off x="225504" y="67945"/>
            <a:ext cx="3065066" cy="525463"/>
          </a:xfrm>
          <a:prstGeom prst="roundRect">
            <a:avLst>
              <a:gd name="adj" fmla="val 9976"/>
            </a:avLst>
          </a:prstGeom>
          <a:solidFill>
            <a:srgbClr val="01ACBE"/>
          </a:solidFill>
          <a:ln w="1905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prstClr val="white"/>
                </a:solidFill>
              </a:rPr>
              <a:t>留心生活，感悟概念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图片 1" descr="窗户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13" y="635000"/>
            <a:ext cx="9012237" cy="594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直接连接符 2"/>
          <p:cNvCxnSpPr>
            <a:cxnSpLocks noChangeShapeType="1"/>
          </p:cNvCxnSpPr>
          <p:nvPr/>
        </p:nvCxnSpPr>
        <p:spPr bwMode="auto">
          <a:xfrm>
            <a:off x="1139825" y="722313"/>
            <a:ext cx="7178675" cy="0"/>
          </a:xfrm>
          <a:prstGeom prst="lin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" name="直接连接符 3"/>
          <p:cNvCxnSpPr>
            <a:cxnSpLocks noChangeShapeType="1"/>
          </p:cNvCxnSpPr>
          <p:nvPr/>
        </p:nvCxnSpPr>
        <p:spPr bwMode="auto">
          <a:xfrm>
            <a:off x="1123950" y="6230938"/>
            <a:ext cx="7177088" cy="0"/>
          </a:xfrm>
          <a:prstGeom prst="lin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5" name="直接连接符 4"/>
          <p:cNvCxnSpPr>
            <a:cxnSpLocks noChangeShapeType="1"/>
          </p:cNvCxnSpPr>
          <p:nvPr/>
        </p:nvCxnSpPr>
        <p:spPr bwMode="auto">
          <a:xfrm>
            <a:off x="1376363" y="292100"/>
            <a:ext cx="0" cy="6397625"/>
          </a:xfrm>
          <a:prstGeom prst="line">
            <a:avLst/>
          </a:prstGeom>
          <a:noFill/>
          <a:ln w="63500" algn="ctr">
            <a:solidFill>
              <a:srgbClr val="FFC000"/>
            </a:solidFill>
            <a:round/>
            <a:headEnd/>
            <a:tailEnd/>
          </a:ln>
        </p:spPr>
      </p:cxnSp>
      <p:cxnSp>
        <p:nvCxnSpPr>
          <p:cNvPr id="6" name="直接连接符 5"/>
          <p:cNvCxnSpPr>
            <a:cxnSpLocks noChangeShapeType="1"/>
          </p:cNvCxnSpPr>
          <p:nvPr/>
        </p:nvCxnSpPr>
        <p:spPr bwMode="auto">
          <a:xfrm>
            <a:off x="4518025" y="274638"/>
            <a:ext cx="0" cy="6399212"/>
          </a:xfrm>
          <a:prstGeom prst="line">
            <a:avLst/>
          </a:prstGeom>
          <a:noFill/>
          <a:ln w="63500" algn="ctr">
            <a:solidFill>
              <a:srgbClr val="FFC000"/>
            </a:solidFill>
            <a:round/>
            <a:headEnd/>
            <a:tailEnd/>
          </a:ln>
        </p:spPr>
      </p:cxnSp>
      <p:cxnSp>
        <p:nvCxnSpPr>
          <p:cNvPr id="7" name="直接连接符 6"/>
          <p:cNvCxnSpPr>
            <a:cxnSpLocks noChangeShapeType="1"/>
          </p:cNvCxnSpPr>
          <p:nvPr/>
        </p:nvCxnSpPr>
        <p:spPr bwMode="auto">
          <a:xfrm>
            <a:off x="6080125" y="330200"/>
            <a:ext cx="0" cy="6399213"/>
          </a:xfrm>
          <a:prstGeom prst="line">
            <a:avLst/>
          </a:prstGeom>
          <a:noFill/>
          <a:ln w="63500" algn="ctr">
            <a:solidFill>
              <a:srgbClr val="FFC000"/>
            </a:solidFill>
            <a:round/>
            <a:headEnd/>
            <a:tailEnd/>
          </a:ln>
        </p:spPr>
      </p:cxnSp>
      <p:cxnSp>
        <p:nvCxnSpPr>
          <p:cNvPr id="8" name="直接连接符 7"/>
          <p:cNvCxnSpPr>
            <a:cxnSpLocks noChangeShapeType="1"/>
          </p:cNvCxnSpPr>
          <p:nvPr/>
        </p:nvCxnSpPr>
        <p:spPr bwMode="auto">
          <a:xfrm>
            <a:off x="7713663" y="314325"/>
            <a:ext cx="0" cy="6397625"/>
          </a:xfrm>
          <a:prstGeom prst="line">
            <a:avLst/>
          </a:prstGeom>
          <a:noFill/>
          <a:ln w="63500" algn="ctr">
            <a:solidFill>
              <a:srgbClr val="FFC000"/>
            </a:solidFill>
            <a:round/>
            <a:headEnd/>
            <a:tailEnd/>
          </a:ln>
        </p:spPr>
      </p:cxnSp>
      <p:cxnSp>
        <p:nvCxnSpPr>
          <p:cNvPr id="9" name="直接连接符 8"/>
          <p:cNvCxnSpPr>
            <a:cxnSpLocks noChangeShapeType="1"/>
          </p:cNvCxnSpPr>
          <p:nvPr/>
        </p:nvCxnSpPr>
        <p:spPr bwMode="auto">
          <a:xfrm>
            <a:off x="1106488" y="4205288"/>
            <a:ext cx="7178675" cy="0"/>
          </a:xfrm>
          <a:prstGeom prst="lin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0" name="直接连接符 9"/>
          <p:cNvCxnSpPr>
            <a:cxnSpLocks noChangeShapeType="1"/>
          </p:cNvCxnSpPr>
          <p:nvPr/>
        </p:nvCxnSpPr>
        <p:spPr bwMode="auto">
          <a:xfrm>
            <a:off x="1162050" y="2609850"/>
            <a:ext cx="7178675" cy="0"/>
          </a:xfrm>
          <a:prstGeom prst="lin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1" name="直接连接符 10"/>
          <p:cNvCxnSpPr>
            <a:cxnSpLocks noChangeShapeType="1"/>
          </p:cNvCxnSpPr>
          <p:nvPr/>
        </p:nvCxnSpPr>
        <p:spPr bwMode="auto">
          <a:xfrm>
            <a:off x="2922588" y="258763"/>
            <a:ext cx="0" cy="6399212"/>
          </a:xfrm>
          <a:prstGeom prst="line">
            <a:avLst/>
          </a:prstGeom>
          <a:noFill/>
          <a:ln w="63500" algn="ctr">
            <a:solidFill>
              <a:srgbClr val="FFC000"/>
            </a:solidFill>
            <a:round/>
            <a:headEnd/>
            <a:tailEnd/>
          </a:ln>
        </p:spPr>
      </p:cxnSp>
      <p:sp>
        <p:nvSpPr>
          <p:cNvPr id="12" name="圆角矩形 11"/>
          <p:cNvSpPr/>
          <p:nvPr/>
        </p:nvSpPr>
        <p:spPr>
          <a:xfrm>
            <a:off x="81994" y="139700"/>
            <a:ext cx="3065066" cy="525463"/>
          </a:xfrm>
          <a:prstGeom prst="roundRect">
            <a:avLst>
              <a:gd name="adj" fmla="val 9976"/>
            </a:avLst>
          </a:prstGeom>
          <a:solidFill>
            <a:srgbClr val="01ACBE"/>
          </a:solidFill>
          <a:ln w="1905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prstClr val="white"/>
                </a:solidFill>
              </a:rPr>
              <a:t>留心生活，感悟概念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图片 1" descr="时钟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342900"/>
            <a:ext cx="100584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直接连接符 2"/>
          <p:cNvCxnSpPr>
            <a:cxnSpLocks noChangeShapeType="1"/>
          </p:cNvCxnSpPr>
          <p:nvPr/>
        </p:nvCxnSpPr>
        <p:spPr bwMode="auto">
          <a:xfrm flipV="1">
            <a:off x="4478338" y="514350"/>
            <a:ext cx="0" cy="2544763"/>
          </a:xfrm>
          <a:prstGeom prst="line">
            <a:avLst/>
          </a:prstGeom>
          <a:noFill/>
          <a:ln w="889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" name="直接连接符 3"/>
          <p:cNvCxnSpPr>
            <a:cxnSpLocks noChangeShapeType="1"/>
          </p:cNvCxnSpPr>
          <p:nvPr/>
        </p:nvCxnSpPr>
        <p:spPr bwMode="auto">
          <a:xfrm flipH="1" flipV="1">
            <a:off x="1763713" y="3068638"/>
            <a:ext cx="2770187" cy="46037"/>
          </a:xfrm>
          <a:prstGeom prst="line">
            <a:avLst/>
          </a:prstGeom>
          <a:noFill/>
          <a:ln w="889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5" name="圆角矩形 4"/>
          <p:cNvSpPr/>
          <p:nvPr/>
        </p:nvSpPr>
        <p:spPr>
          <a:xfrm>
            <a:off x="225504" y="67945"/>
            <a:ext cx="3065066" cy="525463"/>
          </a:xfrm>
          <a:prstGeom prst="roundRect">
            <a:avLst>
              <a:gd name="adj" fmla="val 9976"/>
            </a:avLst>
          </a:prstGeom>
          <a:solidFill>
            <a:srgbClr val="01ACBE"/>
          </a:solidFill>
          <a:ln w="1905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prstClr val="white"/>
                </a:solidFill>
              </a:rPr>
              <a:t>留心生活，感悟概念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图片 4114" descr="10684608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34988" y="-26988"/>
            <a:ext cx="9872663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图片 1" descr="可课本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7838" y="1263650"/>
            <a:ext cx="33655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直接连接符 2"/>
          <p:cNvCxnSpPr>
            <a:cxnSpLocks noChangeShapeType="1"/>
          </p:cNvCxnSpPr>
          <p:nvPr/>
        </p:nvCxnSpPr>
        <p:spPr bwMode="auto">
          <a:xfrm>
            <a:off x="2622550" y="1260475"/>
            <a:ext cx="3968750" cy="3175"/>
          </a:xfrm>
          <a:prstGeom prst="lin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5" name="直接连接符 4"/>
          <p:cNvCxnSpPr>
            <a:cxnSpLocks noChangeShapeType="1"/>
          </p:cNvCxnSpPr>
          <p:nvPr/>
        </p:nvCxnSpPr>
        <p:spPr bwMode="auto">
          <a:xfrm>
            <a:off x="2717800" y="6054725"/>
            <a:ext cx="3967163" cy="3175"/>
          </a:xfrm>
          <a:prstGeom prst="lin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" name="直接连接符 6"/>
          <p:cNvCxnSpPr>
            <a:cxnSpLocks noChangeShapeType="1"/>
          </p:cNvCxnSpPr>
          <p:nvPr/>
        </p:nvCxnSpPr>
        <p:spPr bwMode="auto">
          <a:xfrm>
            <a:off x="3013075" y="1042988"/>
            <a:ext cx="0" cy="5286375"/>
          </a:xfrm>
          <a:prstGeom prst="line">
            <a:avLst/>
          </a:prstGeom>
          <a:noFill/>
          <a:ln w="63500" algn="ctr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8" name="直接连接符 7"/>
          <p:cNvCxnSpPr>
            <a:cxnSpLocks noChangeShapeType="1"/>
          </p:cNvCxnSpPr>
          <p:nvPr/>
        </p:nvCxnSpPr>
        <p:spPr bwMode="auto">
          <a:xfrm>
            <a:off x="6369050" y="1169988"/>
            <a:ext cx="0" cy="5286375"/>
          </a:xfrm>
          <a:prstGeom prst="line">
            <a:avLst/>
          </a:prstGeom>
          <a:noFill/>
          <a:ln w="63500" algn="ctr">
            <a:solidFill>
              <a:srgbClr val="FFFF00"/>
            </a:solidFill>
            <a:round/>
            <a:headEnd/>
            <a:tailEnd/>
          </a:ln>
        </p:spPr>
      </p:cxnSp>
      <p:sp>
        <p:nvSpPr>
          <p:cNvPr id="4" name="圆角矩形 3"/>
          <p:cNvSpPr/>
          <p:nvPr/>
        </p:nvSpPr>
        <p:spPr>
          <a:xfrm>
            <a:off x="225504" y="67945"/>
            <a:ext cx="3065066" cy="525463"/>
          </a:xfrm>
          <a:prstGeom prst="roundRect">
            <a:avLst>
              <a:gd name="adj" fmla="val 9976"/>
            </a:avLst>
          </a:prstGeom>
          <a:solidFill>
            <a:srgbClr val="01ACBE"/>
          </a:solidFill>
          <a:ln w="1905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prstClr val="white"/>
                </a:solidFill>
                <a:latin typeface="Calibri" panose="020F0502020204030204"/>
              </a:rPr>
              <a:t>留心生活，感悟概念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图片 4114" descr="10684608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-26988"/>
            <a:ext cx="9180513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2" descr="d:\program files\360\360se6\User Data\temp\u=2578802887,3272409515&amp;fm=21&amp;gp=0.jpg"/>
          <p:cNvPicPr>
            <a:picLocks noChangeAspect="1"/>
          </p:cNvPicPr>
          <p:nvPr/>
        </p:nvPicPr>
        <p:blipFill>
          <a:blip r:embed="rId3"/>
          <a:srcRect b="21364"/>
          <a:stretch>
            <a:fillRect/>
          </a:stretch>
        </p:blipFill>
        <p:spPr bwMode="auto">
          <a:xfrm>
            <a:off x="776288" y="263525"/>
            <a:ext cx="7772400" cy="58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2"/>
          <p:cNvGrpSpPr>
            <a:grpSpLocks/>
          </p:cNvGrpSpPr>
          <p:nvPr/>
        </p:nvGrpSpPr>
        <p:grpSpPr bwMode="auto">
          <a:xfrm>
            <a:off x="700088" y="4876800"/>
            <a:ext cx="6781800" cy="373063"/>
            <a:chOff x="0" y="0"/>
            <a:chExt cx="5181465" cy="98337"/>
          </a:xfrm>
        </p:grpSpPr>
        <p:sp>
          <p:nvSpPr>
            <p:cNvPr id="50183" name="Line 15"/>
            <p:cNvSpPr>
              <a:spLocks noChangeShapeType="1"/>
            </p:cNvSpPr>
            <p:nvPr/>
          </p:nvSpPr>
          <p:spPr bwMode="auto">
            <a:xfrm>
              <a:off x="0" y="0"/>
              <a:ext cx="5181465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84" name="Line 15"/>
            <p:cNvSpPr>
              <a:spLocks noChangeShapeType="1"/>
            </p:cNvSpPr>
            <p:nvPr/>
          </p:nvSpPr>
          <p:spPr bwMode="auto">
            <a:xfrm flipV="1">
              <a:off x="0" y="98337"/>
              <a:ext cx="5181463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" name="圆角矩形 5"/>
          <p:cNvSpPr/>
          <p:nvPr/>
        </p:nvSpPr>
        <p:spPr>
          <a:xfrm>
            <a:off x="225504" y="67945"/>
            <a:ext cx="3065066" cy="525463"/>
          </a:xfrm>
          <a:prstGeom prst="roundRect">
            <a:avLst>
              <a:gd name="adj" fmla="val 9976"/>
            </a:avLst>
          </a:prstGeom>
          <a:solidFill>
            <a:srgbClr val="01ACBE"/>
          </a:solidFill>
          <a:ln w="1905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prstClr val="white"/>
                </a:solidFill>
              </a:rPr>
              <a:t>留心生活，感悟概念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</Words>
  <Application>WPS 演示</Application>
  <PresentationFormat>全屏显示(4:3)</PresentationFormat>
  <Paragraphs>28</Paragraphs>
  <Slides>15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演示文稿设计模板</vt:lpstr>
      </vt:variant>
      <vt:variant>
        <vt:i4>36</vt:i4>
      </vt:variant>
      <vt:variant>
        <vt:lpstr>幻灯片标题</vt:lpstr>
      </vt:variant>
      <vt:variant>
        <vt:i4>15</vt:i4>
      </vt:variant>
    </vt:vector>
  </HeadingPairs>
  <TitlesOfParts>
    <vt:vector size="60" baseType="lpstr">
      <vt:lpstr>Arial</vt:lpstr>
      <vt:lpstr>宋体</vt:lpstr>
      <vt:lpstr>Calibri</vt:lpstr>
      <vt:lpstr>Cambria</vt:lpstr>
      <vt:lpstr>黑体</vt:lpstr>
      <vt:lpstr>+mn-ea</vt:lpstr>
      <vt:lpstr>Wingdings</vt:lpstr>
      <vt:lpstr>Times New Roman</vt:lpstr>
      <vt:lpstr>华文新魏</vt:lpstr>
      <vt:lpstr>Office 主题</vt:lpstr>
      <vt:lpstr>1_Office 主题</vt:lpstr>
      <vt:lpstr>2_Office 主题</vt:lpstr>
      <vt:lpstr>Office 主题</vt:lpstr>
      <vt:lpstr>Office 主题</vt:lpstr>
      <vt:lpstr>Office 主题</vt:lpstr>
      <vt:lpstr>Office 主题</vt:lpstr>
      <vt:lpstr>Office 主题</vt:lpstr>
      <vt:lpstr>Office 主题</vt:lpstr>
      <vt:lpstr>Office 主题</vt:lpstr>
      <vt:lpstr>Office 主题</vt:lpstr>
      <vt:lpstr>Office 主题</vt:lpstr>
      <vt:lpstr>Office 主题</vt:lpstr>
      <vt:lpstr>Office 主题</vt:lpstr>
      <vt:lpstr>1_Office 主题</vt:lpstr>
      <vt:lpstr>1_Office 主题</vt:lpstr>
      <vt:lpstr>1_Office 主题</vt:lpstr>
      <vt:lpstr>1_Office 主题</vt:lpstr>
      <vt:lpstr>1_Office 主题</vt:lpstr>
      <vt:lpstr>1_Office 主题</vt:lpstr>
      <vt:lpstr>1_Office 主题</vt:lpstr>
      <vt:lpstr>1_Office 主题</vt:lpstr>
      <vt:lpstr>1_Office 主题</vt:lpstr>
      <vt:lpstr>1_Office 主题</vt:lpstr>
      <vt:lpstr>1_Office 主题</vt:lpstr>
      <vt:lpstr>2_Office 主题</vt:lpstr>
      <vt:lpstr>2_Office 主题</vt:lpstr>
      <vt:lpstr>2_Office 主题</vt:lpstr>
      <vt:lpstr>2_Office 主题</vt:lpstr>
      <vt:lpstr>2_Office 主题</vt:lpstr>
      <vt:lpstr>2_Office 主题</vt:lpstr>
      <vt:lpstr>2_Office 主题</vt:lpstr>
      <vt:lpstr>2_Office 主题</vt:lpstr>
      <vt:lpstr>2_Office 主题</vt:lpstr>
      <vt:lpstr>2_Office 主题</vt:lpstr>
      <vt:lpstr>2_Office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xsfx</cp:lastModifiedBy>
  <cp:revision>290</cp:revision>
  <dcterms:created xsi:type="dcterms:W3CDTF">2013-12-23T07:18:00Z</dcterms:created>
  <dcterms:modified xsi:type="dcterms:W3CDTF">2019-11-28T07:47:47Z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