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509" r:id="rId5"/>
    <p:sldId id="516" r:id="rId6"/>
    <p:sldId id="517" r:id="rId7"/>
    <p:sldId id="518" r:id="rId8"/>
    <p:sldId id="356" r:id="rId9"/>
    <p:sldId id="416" r:id="rId10"/>
    <p:sldId id="446" r:id="rId11"/>
    <p:sldId id="546" r:id="rId12"/>
    <p:sldId id="563" r:id="rId13"/>
    <p:sldId id="391" r:id="rId14"/>
    <p:sldId id="393" r:id="rId15"/>
    <p:sldId id="547" r:id="rId16"/>
    <p:sldId id="565" r:id="rId17"/>
    <p:sldId id="338" r:id="rId18"/>
    <p:sldId id="564" r:id="rId19"/>
    <p:sldId id="263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</p:showPr>
  <p:clrMru>
    <a:srgbClr val="50A550"/>
    <a:srgbClr val="5B9BD5"/>
    <a:srgbClr val="BFDDAA"/>
    <a:srgbClr val="F8B4FB"/>
    <a:srgbClr val="9CC0E0"/>
    <a:srgbClr val="52AB61"/>
    <a:srgbClr val="3366FF"/>
    <a:srgbClr val="CC99FF"/>
    <a:srgbClr val="6CA793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9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62" y="96"/>
      </p:cViewPr>
      <p:guideLst>
        <p:guide orient="horz" pos="1969"/>
        <p:guide pos="37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gs" Target="tags/tag8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B5EFE5-B9EC-4F45-B34F-0892B4A296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61216-2D9C-41B3-9D8F-70D00961BBC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61216-2D9C-41B3-9D8F-70D00961BB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61216-2D9C-41B3-9D8F-70D00961BB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9E64-F99B-490D-8C0A-5891E4A35F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1C42-386A-4EA0-89E5-AF855B3B13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9E64-F99B-490D-8C0A-5891E4A35F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1C42-386A-4EA0-89E5-AF855B3B13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9E64-F99B-490D-8C0A-5891E4A35F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1C42-386A-4EA0-89E5-AF855B3B13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/>
          <p:cNvSpPr>
            <a:spLocks noGrp="1"/>
          </p:cNvSpPr>
          <p:nvPr>
            <p:ph type="pic" sz="quarter" idx="32"/>
          </p:nvPr>
        </p:nvSpPr>
        <p:spPr>
          <a:xfrm rot="20191783">
            <a:off x="107328" y="1056358"/>
            <a:ext cx="12006805" cy="10170422"/>
          </a:xfrm>
          <a:custGeom>
            <a:avLst/>
            <a:gdLst>
              <a:gd name="connsiteX0" fmla="*/ 457201 w 12006805"/>
              <a:gd name="connsiteY0" fmla="*/ 1571417 h 10170422"/>
              <a:gd name="connsiteX1" fmla="*/ 457200 w 12006805"/>
              <a:gd name="connsiteY1" fmla="*/ 3716719 h 10170422"/>
              <a:gd name="connsiteX2" fmla="*/ 0 w 12006805"/>
              <a:gd name="connsiteY2" fmla="*/ 3716719 h 10170422"/>
              <a:gd name="connsiteX3" fmla="*/ 1 w 12006805"/>
              <a:gd name="connsiteY3" fmla="*/ 1571417 h 10170422"/>
              <a:gd name="connsiteX4" fmla="*/ 981896 w 12006805"/>
              <a:gd name="connsiteY4" fmla="*/ 1139540 h 10170422"/>
              <a:gd name="connsiteX5" fmla="*/ 981895 w 12006805"/>
              <a:gd name="connsiteY5" fmla="*/ 4226241 h 10170422"/>
              <a:gd name="connsiteX6" fmla="*/ 524696 w 12006805"/>
              <a:gd name="connsiteY6" fmla="*/ 4226241 h 10170422"/>
              <a:gd name="connsiteX7" fmla="*/ 524696 w 12006805"/>
              <a:gd name="connsiteY7" fmla="*/ 1139540 h 10170422"/>
              <a:gd name="connsiteX8" fmla="*/ 12006805 w 12006805"/>
              <a:gd name="connsiteY8" fmla="*/ 5787279 h 10170422"/>
              <a:gd name="connsiteX9" fmla="*/ 12006805 w 12006805"/>
              <a:gd name="connsiteY9" fmla="*/ 10170422 h 10170422"/>
              <a:gd name="connsiteX10" fmla="*/ 11549605 w 12006805"/>
              <a:gd name="connsiteY10" fmla="*/ 10170422 h 10170422"/>
              <a:gd name="connsiteX11" fmla="*/ 11549605 w 12006805"/>
              <a:gd name="connsiteY11" fmla="*/ 5787279 h 10170422"/>
              <a:gd name="connsiteX12" fmla="*/ 1509186 w 12006805"/>
              <a:gd name="connsiteY12" fmla="*/ 680193 h 10170422"/>
              <a:gd name="connsiteX13" fmla="*/ 1509186 w 12006805"/>
              <a:gd name="connsiteY13" fmla="*/ 4173488 h 10170422"/>
              <a:gd name="connsiteX14" fmla="*/ 1051986 w 12006805"/>
              <a:gd name="connsiteY14" fmla="*/ 4173488 h 10170422"/>
              <a:gd name="connsiteX15" fmla="*/ 1051986 w 12006805"/>
              <a:gd name="connsiteY15" fmla="*/ 680193 h 10170422"/>
              <a:gd name="connsiteX16" fmla="*/ 11472028 w 12006805"/>
              <a:gd name="connsiteY16" fmla="*/ 5006015 h 10170422"/>
              <a:gd name="connsiteX17" fmla="*/ 11472028 w 12006805"/>
              <a:gd name="connsiteY17" fmla="*/ 9389158 h 10170422"/>
              <a:gd name="connsiteX18" fmla="*/ 11014827 w 12006805"/>
              <a:gd name="connsiteY18" fmla="*/ 9389158 h 10170422"/>
              <a:gd name="connsiteX19" fmla="*/ 11014828 w 12006805"/>
              <a:gd name="connsiteY19" fmla="*/ 5006015 h 10170422"/>
              <a:gd name="connsiteX20" fmla="*/ 10949298 w 12006805"/>
              <a:gd name="connsiteY20" fmla="*/ 4257486 h 10170422"/>
              <a:gd name="connsiteX21" fmla="*/ 10949298 w 12006805"/>
              <a:gd name="connsiteY21" fmla="*/ 8640629 h 10170422"/>
              <a:gd name="connsiteX22" fmla="*/ 10492098 w 12006805"/>
              <a:gd name="connsiteY22" fmla="*/ 8640628 h 10170422"/>
              <a:gd name="connsiteX23" fmla="*/ 10492098 w 12006805"/>
              <a:gd name="connsiteY23" fmla="*/ 4257485 h 10170422"/>
              <a:gd name="connsiteX24" fmla="*/ 7254019 w 12006805"/>
              <a:gd name="connsiteY24" fmla="*/ 2558860 h 10170422"/>
              <a:gd name="connsiteX25" fmla="*/ 7254018 w 12006805"/>
              <a:gd name="connsiteY25" fmla="*/ 6942002 h 10170422"/>
              <a:gd name="connsiteX26" fmla="*/ 6796818 w 12006805"/>
              <a:gd name="connsiteY26" fmla="*/ 6942002 h 10170422"/>
              <a:gd name="connsiteX27" fmla="*/ 6796820 w 12006805"/>
              <a:gd name="connsiteY27" fmla="*/ 2558860 h 10170422"/>
              <a:gd name="connsiteX28" fmla="*/ 2009961 w 12006805"/>
              <a:gd name="connsiteY28" fmla="*/ 281912 h 10170422"/>
              <a:gd name="connsiteX29" fmla="*/ 2009961 w 12006805"/>
              <a:gd name="connsiteY29" fmla="*/ 4058414 h 10170422"/>
              <a:gd name="connsiteX30" fmla="*/ 1552761 w 12006805"/>
              <a:gd name="connsiteY30" fmla="*/ 4058413 h 10170422"/>
              <a:gd name="connsiteX31" fmla="*/ 1552761 w 12006805"/>
              <a:gd name="connsiteY31" fmla="*/ 281912 h 10170422"/>
              <a:gd name="connsiteX32" fmla="*/ 2548267 w 12006805"/>
              <a:gd name="connsiteY32" fmla="*/ 491841 h 10170422"/>
              <a:gd name="connsiteX33" fmla="*/ 2548267 w 12006805"/>
              <a:gd name="connsiteY33" fmla="*/ 4268342 h 10170422"/>
              <a:gd name="connsiteX34" fmla="*/ 2091067 w 12006805"/>
              <a:gd name="connsiteY34" fmla="*/ 4268343 h 10170422"/>
              <a:gd name="connsiteX35" fmla="*/ 2091067 w 12006805"/>
              <a:gd name="connsiteY35" fmla="*/ 491841 h 10170422"/>
              <a:gd name="connsiteX36" fmla="*/ 6736764 w 12006805"/>
              <a:gd name="connsiteY36" fmla="*/ 2234387 h 10170422"/>
              <a:gd name="connsiteX37" fmla="*/ 6736763 w 12006805"/>
              <a:gd name="connsiteY37" fmla="*/ 6617529 h 10170422"/>
              <a:gd name="connsiteX38" fmla="*/ 6279563 w 12006805"/>
              <a:gd name="connsiteY38" fmla="*/ 6617529 h 10170422"/>
              <a:gd name="connsiteX39" fmla="*/ 6279564 w 12006805"/>
              <a:gd name="connsiteY39" fmla="*/ 2234387 h 10170422"/>
              <a:gd name="connsiteX40" fmla="*/ 6226624 w 12006805"/>
              <a:gd name="connsiteY40" fmla="*/ 1971691 h 10170422"/>
              <a:gd name="connsiteX41" fmla="*/ 6226622 w 12006805"/>
              <a:gd name="connsiteY41" fmla="*/ 6354833 h 10170422"/>
              <a:gd name="connsiteX42" fmla="*/ 5769424 w 12006805"/>
              <a:gd name="connsiteY42" fmla="*/ 6354834 h 10170422"/>
              <a:gd name="connsiteX43" fmla="*/ 5769424 w 12006805"/>
              <a:gd name="connsiteY43" fmla="*/ 1971691 h 10170422"/>
              <a:gd name="connsiteX44" fmla="*/ 5720794 w 12006805"/>
              <a:gd name="connsiteY44" fmla="*/ 1710865 h 10170422"/>
              <a:gd name="connsiteX45" fmla="*/ 5720795 w 12006805"/>
              <a:gd name="connsiteY45" fmla="*/ 6094008 h 10170422"/>
              <a:gd name="connsiteX46" fmla="*/ 5263594 w 12006805"/>
              <a:gd name="connsiteY46" fmla="*/ 6094007 h 10170422"/>
              <a:gd name="connsiteX47" fmla="*/ 5263595 w 12006805"/>
              <a:gd name="connsiteY47" fmla="*/ 1710865 h 10170422"/>
              <a:gd name="connsiteX48" fmla="*/ 10429474 w 12006805"/>
              <a:gd name="connsiteY48" fmla="*/ 3502265 h 10170422"/>
              <a:gd name="connsiteX49" fmla="*/ 10429474 w 12006805"/>
              <a:gd name="connsiteY49" fmla="*/ 7885409 h 10170422"/>
              <a:gd name="connsiteX50" fmla="*/ 9972273 w 12006805"/>
              <a:gd name="connsiteY50" fmla="*/ 7885408 h 10170422"/>
              <a:gd name="connsiteX51" fmla="*/ 9972273 w 12006805"/>
              <a:gd name="connsiteY51" fmla="*/ 3502265 h 10170422"/>
              <a:gd name="connsiteX52" fmla="*/ 3622403 w 12006805"/>
              <a:gd name="connsiteY52" fmla="*/ 445129 h 10170422"/>
              <a:gd name="connsiteX53" fmla="*/ 3622404 w 12006805"/>
              <a:gd name="connsiteY53" fmla="*/ 4828272 h 10170422"/>
              <a:gd name="connsiteX54" fmla="*/ 3165204 w 12006805"/>
              <a:gd name="connsiteY54" fmla="*/ 4828272 h 10170422"/>
              <a:gd name="connsiteX55" fmla="*/ 3165203 w 12006805"/>
              <a:gd name="connsiteY55" fmla="*/ 445130 h 10170422"/>
              <a:gd name="connsiteX56" fmla="*/ 3080770 w 12006805"/>
              <a:gd name="connsiteY56" fmla="*/ 209954 h 10170422"/>
              <a:gd name="connsiteX57" fmla="*/ 3080770 w 12006805"/>
              <a:gd name="connsiteY57" fmla="*/ 4593097 h 10170422"/>
              <a:gd name="connsiteX58" fmla="*/ 2623570 w 12006805"/>
              <a:gd name="connsiteY58" fmla="*/ 4593097 h 10170422"/>
              <a:gd name="connsiteX59" fmla="*/ 2623569 w 12006805"/>
              <a:gd name="connsiteY59" fmla="*/ 209954 h 10170422"/>
              <a:gd name="connsiteX60" fmla="*/ 4164758 w 12006805"/>
              <a:gd name="connsiteY60" fmla="*/ 587075 h 10170422"/>
              <a:gd name="connsiteX61" fmla="*/ 4164759 w 12006805"/>
              <a:gd name="connsiteY61" fmla="*/ 4970218 h 10170422"/>
              <a:gd name="connsiteX62" fmla="*/ 3707558 w 12006805"/>
              <a:gd name="connsiteY62" fmla="*/ 4970218 h 10170422"/>
              <a:gd name="connsiteX63" fmla="*/ 3707558 w 12006805"/>
              <a:gd name="connsiteY63" fmla="*/ 587076 h 10170422"/>
              <a:gd name="connsiteX64" fmla="*/ 5206709 w 12006805"/>
              <a:gd name="connsiteY64" fmla="*/ 1039485 h 10170422"/>
              <a:gd name="connsiteX65" fmla="*/ 5206711 w 12006805"/>
              <a:gd name="connsiteY65" fmla="*/ 5422628 h 10170422"/>
              <a:gd name="connsiteX66" fmla="*/ 4749510 w 12006805"/>
              <a:gd name="connsiteY66" fmla="*/ 5422628 h 10170422"/>
              <a:gd name="connsiteX67" fmla="*/ 4749510 w 12006805"/>
              <a:gd name="connsiteY67" fmla="*/ 1039485 h 10170422"/>
              <a:gd name="connsiteX68" fmla="*/ 9859532 w 12006805"/>
              <a:gd name="connsiteY68" fmla="*/ 2974057 h 10170422"/>
              <a:gd name="connsiteX69" fmla="*/ 9859532 w 12006805"/>
              <a:gd name="connsiteY69" fmla="*/ 7998619 h 10170422"/>
              <a:gd name="connsiteX70" fmla="*/ 9402331 w 12006805"/>
              <a:gd name="connsiteY70" fmla="*/ 7998618 h 10170422"/>
              <a:gd name="connsiteX71" fmla="*/ 9402331 w 12006805"/>
              <a:gd name="connsiteY71" fmla="*/ 2974058 h 10170422"/>
              <a:gd name="connsiteX72" fmla="*/ 8797505 w 12006805"/>
              <a:gd name="connsiteY72" fmla="*/ 2458191 h 10170422"/>
              <a:gd name="connsiteX73" fmla="*/ 8797506 w 12006805"/>
              <a:gd name="connsiteY73" fmla="*/ 7415376 h 10170422"/>
              <a:gd name="connsiteX74" fmla="*/ 8340305 w 12006805"/>
              <a:gd name="connsiteY74" fmla="*/ 7415377 h 10170422"/>
              <a:gd name="connsiteX75" fmla="*/ 8340305 w 12006805"/>
              <a:gd name="connsiteY75" fmla="*/ 2458192 h 10170422"/>
              <a:gd name="connsiteX76" fmla="*/ 8289460 w 12006805"/>
              <a:gd name="connsiteY76" fmla="*/ 2217924 h 10170422"/>
              <a:gd name="connsiteX77" fmla="*/ 8289461 w 12006805"/>
              <a:gd name="connsiteY77" fmla="*/ 6853162 h 10170422"/>
              <a:gd name="connsiteX78" fmla="*/ 7832261 w 12006805"/>
              <a:gd name="connsiteY78" fmla="*/ 6853162 h 10170422"/>
              <a:gd name="connsiteX79" fmla="*/ 7832261 w 12006805"/>
              <a:gd name="connsiteY79" fmla="*/ 2217924 h 10170422"/>
              <a:gd name="connsiteX80" fmla="*/ 7769366 w 12006805"/>
              <a:gd name="connsiteY80" fmla="*/ 1917685 h 10170422"/>
              <a:gd name="connsiteX81" fmla="*/ 7769366 w 12006805"/>
              <a:gd name="connsiteY81" fmla="*/ 6744421 h 10170422"/>
              <a:gd name="connsiteX82" fmla="*/ 7312166 w 12006805"/>
              <a:gd name="connsiteY82" fmla="*/ 6744421 h 10170422"/>
              <a:gd name="connsiteX83" fmla="*/ 7312167 w 12006805"/>
              <a:gd name="connsiteY83" fmla="*/ 1917686 h 10170422"/>
              <a:gd name="connsiteX84" fmla="*/ 4691075 w 12006805"/>
              <a:gd name="connsiteY84" fmla="*/ 0 h 10170422"/>
              <a:gd name="connsiteX85" fmla="*/ 4691075 w 12006805"/>
              <a:gd name="connsiteY85" fmla="*/ 5411967 h 10170422"/>
              <a:gd name="connsiteX86" fmla="*/ 4233876 w 12006805"/>
              <a:gd name="connsiteY86" fmla="*/ 5411968 h 10170422"/>
              <a:gd name="connsiteX87" fmla="*/ 4233875 w 12006805"/>
              <a:gd name="connsiteY87" fmla="*/ 0 h 10170422"/>
              <a:gd name="connsiteX88" fmla="*/ 9323320 w 12006805"/>
              <a:gd name="connsiteY88" fmla="*/ 1921443 h 10170422"/>
              <a:gd name="connsiteX89" fmla="*/ 9323320 w 12006805"/>
              <a:gd name="connsiteY89" fmla="*/ 7822761 h 10170422"/>
              <a:gd name="connsiteX90" fmla="*/ 8866120 w 12006805"/>
              <a:gd name="connsiteY90" fmla="*/ 7822761 h 10170422"/>
              <a:gd name="connsiteX91" fmla="*/ 8866120 w 12006805"/>
              <a:gd name="connsiteY91" fmla="*/ 1921443 h 10170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12006805" h="10170422">
                <a:moveTo>
                  <a:pt x="457201" y="1571417"/>
                </a:moveTo>
                <a:lnTo>
                  <a:pt x="457200" y="3716719"/>
                </a:lnTo>
                <a:lnTo>
                  <a:pt x="0" y="3716719"/>
                </a:lnTo>
                <a:lnTo>
                  <a:pt x="1" y="1571417"/>
                </a:lnTo>
                <a:close/>
                <a:moveTo>
                  <a:pt x="981896" y="1139540"/>
                </a:moveTo>
                <a:lnTo>
                  <a:pt x="981895" y="4226241"/>
                </a:lnTo>
                <a:lnTo>
                  <a:pt x="524696" y="4226241"/>
                </a:lnTo>
                <a:lnTo>
                  <a:pt x="524696" y="1139540"/>
                </a:lnTo>
                <a:close/>
                <a:moveTo>
                  <a:pt x="12006805" y="5787279"/>
                </a:moveTo>
                <a:lnTo>
                  <a:pt x="12006805" y="10170422"/>
                </a:lnTo>
                <a:lnTo>
                  <a:pt x="11549605" y="10170422"/>
                </a:lnTo>
                <a:lnTo>
                  <a:pt x="11549605" y="5787279"/>
                </a:lnTo>
                <a:close/>
                <a:moveTo>
                  <a:pt x="1509186" y="680193"/>
                </a:moveTo>
                <a:lnTo>
                  <a:pt x="1509186" y="4173488"/>
                </a:lnTo>
                <a:lnTo>
                  <a:pt x="1051986" y="4173488"/>
                </a:lnTo>
                <a:lnTo>
                  <a:pt x="1051986" y="680193"/>
                </a:lnTo>
                <a:close/>
                <a:moveTo>
                  <a:pt x="11472028" y="5006015"/>
                </a:moveTo>
                <a:lnTo>
                  <a:pt x="11472028" y="9389158"/>
                </a:lnTo>
                <a:lnTo>
                  <a:pt x="11014827" y="9389158"/>
                </a:lnTo>
                <a:lnTo>
                  <a:pt x="11014828" y="5006015"/>
                </a:lnTo>
                <a:close/>
                <a:moveTo>
                  <a:pt x="10949298" y="4257486"/>
                </a:moveTo>
                <a:lnTo>
                  <a:pt x="10949298" y="8640629"/>
                </a:lnTo>
                <a:lnTo>
                  <a:pt x="10492098" y="8640628"/>
                </a:lnTo>
                <a:lnTo>
                  <a:pt x="10492098" y="4257485"/>
                </a:lnTo>
                <a:close/>
                <a:moveTo>
                  <a:pt x="7254019" y="2558860"/>
                </a:moveTo>
                <a:lnTo>
                  <a:pt x="7254018" y="6942002"/>
                </a:lnTo>
                <a:lnTo>
                  <a:pt x="6796818" y="6942002"/>
                </a:lnTo>
                <a:lnTo>
                  <a:pt x="6796820" y="2558860"/>
                </a:lnTo>
                <a:close/>
                <a:moveTo>
                  <a:pt x="2009961" y="281912"/>
                </a:moveTo>
                <a:lnTo>
                  <a:pt x="2009961" y="4058414"/>
                </a:lnTo>
                <a:lnTo>
                  <a:pt x="1552761" y="4058413"/>
                </a:lnTo>
                <a:lnTo>
                  <a:pt x="1552761" y="281912"/>
                </a:lnTo>
                <a:close/>
                <a:moveTo>
                  <a:pt x="2548267" y="491841"/>
                </a:moveTo>
                <a:lnTo>
                  <a:pt x="2548267" y="4268342"/>
                </a:lnTo>
                <a:lnTo>
                  <a:pt x="2091067" y="4268343"/>
                </a:lnTo>
                <a:lnTo>
                  <a:pt x="2091067" y="491841"/>
                </a:lnTo>
                <a:close/>
                <a:moveTo>
                  <a:pt x="6736764" y="2234387"/>
                </a:moveTo>
                <a:lnTo>
                  <a:pt x="6736763" y="6617529"/>
                </a:lnTo>
                <a:lnTo>
                  <a:pt x="6279563" y="6617529"/>
                </a:lnTo>
                <a:lnTo>
                  <a:pt x="6279564" y="2234387"/>
                </a:lnTo>
                <a:close/>
                <a:moveTo>
                  <a:pt x="6226624" y="1971691"/>
                </a:moveTo>
                <a:lnTo>
                  <a:pt x="6226622" y="6354833"/>
                </a:lnTo>
                <a:lnTo>
                  <a:pt x="5769424" y="6354834"/>
                </a:lnTo>
                <a:lnTo>
                  <a:pt x="5769424" y="1971691"/>
                </a:lnTo>
                <a:close/>
                <a:moveTo>
                  <a:pt x="5720794" y="1710865"/>
                </a:moveTo>
                <a:lnTo>
                  <a:pt x="5720795" y="6094008"/>
                </a:lnTo>
                <a:lnTo>
                  <a:pt x="5263594" y="6094007"/>
                </a:lnTo>
                <a:lnTo>
                  <a:pt x="5263595" y="1710865"/>
                </a:lnTo>
                <a:close/>
                <a:moveTo>
                  <a:pt x="10429474" y="3502265"/>
                </a:moveTo>
                <a:lnTo>
                  <a:pt x="10429474" y="7885409"/>
                </a:lnTo>
                <a:lnTo>
                  <a:pt x="9972273" y="7885408"/>
                </a:lnTo>
                <a:lnTo>
                  <a:pt x="9972273" y="3502265"/>
                </a:lnTo>
                <a:close/>
                <a:moveTo>
                  <a:pt x="3622403" y="445129"/>
                </a:moveTo>
                <a:lnTo>
                  <a:pt x="3622404" y="4828272"/>
                </a:lnTo>
                <a:lnTo>
                  <a:pt x="3165204" y="4828272"/>
                </a:lnTo>
                <a:lnTo>
                  <a:pt x="3165203" y="445130"/>
                </a:lnTo>
                <a:close/>
                <a:moveTo>
                  <a:pt x="3080770" y="209954"/>
                </a:moveTo>
                <a:lnTo>
                  <a:pt x="3080770" y="4593097"/>
                </a:lnTo>
                <a:lnTo>
                  <a:pt x="2623570" y="4593097"/>
                </a:lnTo>
                <a:lnTo>
                  <a:pt x="2623569" y="209954"/>
                </a:lnTo>
                <a:close/>
                <a:moveTo>
                  <a:pt x="4164758" y="587075"/>
                </a:moveTo>
                <a:lnTo>
                  <a:pt x="4164759" y="4970218"/>
                </a:lnTo>
                <a:lnTo>
                  <a:pt x="3707558" y="4970218"/>
                </a:lnTo>
                <a:lnTo>
                  <a:pt x="3707558" y="587076"/>
                </a:lnTo>
                <a:close/>
                <a:moveTo>
                  <a:pt x="5206709" y="1039485"/>
                </a:moveTo>
                <a:lnTo>
                  <a:pt x="5206711" y="5422628"/>
                </a:lnTo>
                <a:lnTo>
                  <a:pt x="4749510" y="5422628"/>
                </a:lnTo>
                <a:lnTo>
                  <a:pt x="4749510" y="1039485"/>
                </a:lnTo>
                <a:close/>
                <a:moveTo>
                  <a:pt x="9859532" y="2974057"/>
                </a:moveTo>
                <a:lnTo>
                  <a:pt x="9859532" y="7998619"/>
                </a:lnTo>
                <a:lnTo>
                  <a:pt x="9402331" y="7998618"/>
                </a:lnTo>
                <a:lnTo>
                  <a:pt x="9402331" y="2974058"/>
                </a:lnTo>
                <a:close/>
                <a:moveTo>
                  <a:pt x="8797505" y="2458191"/>
                </a:moveTo>
                <a:lnTo>
                  <a:pt x="8797506" y="7415376"/>
                </a:lnTo>
                <a:lnTo>
                  <a:pt x="8340305" y="7415377"/>
                </a:lnTo>
                <a:lnTo>
                  <a:pt x="8340305" y="2458192"/>
                </a:lnTo>
                <a:close/>
                <a:moveTo>
                  <a:pt x="8289460" y="2217924"/>
                </a:moveTo>
                <a:lnTo>
                  <a:pt x="8289461" y="6853162"/>
                </a:lnTo>
                <a:lnTo>
                  <a:pt x="7832261" y="6853162"/>
                </a:lnTo>
                <a:lnTo>
                  <a:pt x="7832261" y="2217924"/>
                </a:lnTo>
                <a:close/>
                <a:moveTo>
                  <a:pt x="7769366" y="1917685"/>
                </a:moveTo>
                <a:lnTo>
                  <a:pt x="7769366" y="6744421"/>
                </a:lnTo>
                <a:lnTo>
                  <a:pt x="7312166" y="6744421"/>
                </a:lnTo>
                <a:lnTo>
                  <a:pt x="7312167" y="1917686"/>
                </a:lnTo>
                <a:close/>
                <a:moveTo>
                  <a:pt x="4691075" y="0"/>
                </a:moveTo>
                <a:lnTo>
                  <a:pt x="4691075" y="5411967"/>
                </a:lnTo>
                <a:lnTo>
                  <a:pt x="4233876" y="5411968"/>
                </a:lnTo>
                <a:lnTo>
                  <a:pt x="4233875" y="0"/>
                </a:lnTo>
                <a:close/>
                <a:moveTo>
                  <a:pt x="9323320" y="1921443"/>
                </a:moveTo>
                <a:lnTo>
                  <a:pt x="9323320" y="7822761"/>
                </a:lnTo>
                <a:lnTo>
                  <a:pt x="8866120" y="7822761"/>
                </a:lnTo>
                <a:lnTo>
                  <a:pt x="8866120" y="1921443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35"/>
          </p:nvPr>
        </p:nvSpPr>
        <p:spPr>
          <a:xfrm rot="777076">
            <a:off x="-1173430" y="428391"/>
            <a:ext cx="8349775" cy="7039749"/>
          </a:xfrm>
          <a:custGeom>
            <a:avLst/>
            <a:gdLst>
              <a:gd name="connsiteX0" fmla="*/ 1217907 w 8349775"/>
              <a:gd name="connsiteY0" fmla="*/ 6522153 h 7039749"/>
              <a:gd name="connsiteX1" fmla="*/ 4220751 w 8349775"/>
              <a:gd name="connsiteY1" fmla="*/ 6522153 h 7039749"/>
              <a:gd name="connsiteX2" fmla="*/ 4220751 w 8349775"/>
              <a:gd name="connsiteY2" fmla="*/ 7039749 h 7039749"/>
              <a:gd name="connsiteX3" fmla="*/ 1217907 w 8349775"/>
              <a:gd name="connsiteY3" fmla="*/ 7039749 h 7039749"/>
              <a:gd name="connsiteX4" fmla="*/ 2110597 w 8349775"/>
              <a:gd name="connsiteY4" fmla="*/ 5917893 h 7039749"/>
              <a:gd name="connsiteX5" fmla="*/ 5113440 w 8349775"/>
              <a:gd name="connsiteY5" fmla="*/ 5917894 h 7039749"/>
              <a:gd name="connsiteX6" fmla="*/ 5113441 w 8349775"/>
              <a:gd name="connsiteY6" fmla="*/ 6435490 h 7039749"/>
              <a:gd name="connsiteX7" fmla="*/ 2110598 w 8349775"/>
              <a:gd name="connsiteY7" fmla="*/ 6435489 h 7039749"/>
              <a:gd name="connsiteX8" fmla="*/ 1499360 w 8349775"/>
              <a:gd name="connsiteY8" fmla="*/ 5314278 h 7039749"/>
              <a:gd name="connsiteX9" fmla="*/ 5551388 w 8349775"/>
              <a:gd name="connsiteY9" fmla="*/ 5314279 h 7039749"/>
              <a:gd name="connsiteX10" fmla="*/ 5551388 w 8349775"/>
              <a:gd name="connsiteY10" fmla="*/ 5831874 h 7039749"/>
              <a:gd name="connsiteX11" fmla="*/ 1499360 w 8349775"/>
              <a:gd name="connsiteY11" fmla="*/ 5831874 h 7039749"/>
              <a:gd name="connsiteX12" fmla="*/ 2411944 w 8349775"/>
              <a:gd name="connsiteY12" fmla="*/ 4708499 h 7039749"/>
              <a:gd name="connsiteX13" fmla="*/ 6463971 w 8349775"/>
              <a:gd name="connsiteY13" fmla="*/ 4708499 h 7039749"/>
              <a:gd name="connsiteX14" fmla="*/ 6463971 w 8349775"/>
              <a:gd name="connsiteY14" fmla="*/ 5226094 h 7039749"/>
              <a:gd name="connsiteX15" fmla="*/ 2411944 w 8349775"/>
              <a:gd name="connsiteY15" fmla="*/ 5226094 h 7039749"/>
              <a:gd name="connsiteX16" fmla="*/ 1124034 w 8349775"/>
              <a:gd name="connsiteY16" fmla="*/ 4121207 h 7039749"/>
              <a:gd name="connsiteX17" fmla="*/ 5937685 w 8349775"/>
              <a:gd name="connsiteY17" fmla="*/ 4121207 h 7039749"/>
              <a:gd name="connsiteX18" fmla="*/ 5937685 w 8349775"/>
              <a:gd name="connsiteY18" fmla="*/ 4638803 h 7039749"/>
              <a:gd name="connsiteX19" fmla="*/ 1124034 w 8349775"/>
              <a:gd name="connsiteY19" fmla="*/ 4638803 h 7039749"/>
              <a:gd name="connsiteX20" fmla="*/ 1452148 w 8349775"/>
              <a:gd name="connsiteY20" fmla="*/ 3546689 h 7039749"/>
              <a:gd name="connsiteX21" fmla="*/ 6993567 w 8349775"/>
              <a:gd name="connsiteY21" fmla="*/ 3546688 h 7039749"/>
              <a:gd name="connsiteX22" fmla="*/ 6993567 w 8349775"/>
              <a:gd name="connsiteY22" fmla="*/ 4064284 h 7039749"/>
              <a:gd name="connsiteX23" fmla="*/ 1452148 w 8349775"/>
              <a:gd name="connsiteY23" fmla="*/ 4064284 h 7039749"/>
              <a:gd name="connsiteX24" fmla="*/ 1144163 w 8349775"/>
              <a:gd name="connsiteY24" fmla="*/ 2952965 h 7039749"/>
              <a:gd name="connsiteX25" fmla="*/ 6685582 w 8349775"/>
              <a:gd name="connsiteY25" fmla="*/ 2952965 h 7039749"/>
              <a:gd name="connsiteX26" fmla="*/ 6685581 w 8349775"/>
              <a:gd name="connsiteY26" fmla="*/ 3470561 h 7039749"/>
              <a:gd name="connsiteX27" fmla="*/ 1144163 w 8349775"/>
              <a:gd name="connsiteY27" fmla="*/ 3470561 h 7039749"/>
              <a:gd name="connsiteX28" fmla="*/ 821534 w 8349775"/>
              <a:gd name="connsiteY28" fmla="*/ 2366854 h 7039749"/>
              <a:gd name="connsiteX29" fmla="*/ 7721750 w 8349775"/>
              <a:gd name="connsiteY29" fmla="*/ 2366854 h 7039749"/>
              <a:gd name="connsiteX30" fmla="*/ 7721750 w 8349775"/>
              <a:gd name="connsiteY30" fmla="*/ 2884450 h 7039749"/>
              <a:gd name="connsiteX31" fmla="*/ 821534 w 8349775"/>
              <a:gd name="connsiteY31" fmla="*/ 2884450 h 7039749"/>
              <a:gd name="connsiteX32" fmla="*/ 0 w 8349775"/>
              <a:gd name="connsiteY32" fmla="*/ 1776231 h 7039749"/>
              <a:gd name="connsiteX33" fmla="*/ 8349775 w 8349775"/>
              <a:gd name="connsiteY33" fmla="*/ 1776231 h 7039749"/>
              <a:gd name="connsiteX34" fmla="*/ 8349775 w 8349775"/>
              <a:gd name="connsiteY34" fmla="*/ 2293827 h 7039749"/>
              <a:gd name="connsiteX35" fmla="*/ 0 w 8349775"/>
              <a:gd name="connsiteY35" fmla="*/ 2293827 h 7039749"/>
              <a:gd name="connsiteX36" fmla="*/ 1125522 w 8349775"/>
              <a:gd name="connsiteY36" fmla="*/ 1202774 h 7039749"/>
              <a:gd name="connsiteX37" fmla="*/ 7489137 w 8349775"/>
              <a:gd name="connsiteY37" fmla="*/ 1202774 h 7039749"/>
              <a:gd name="connsiteX38" fmla="*/ 7489137 w 8349775"/>
              <a:gd name="connsiteY38" fmla="*/ 1720370 h 7039749"/>
              <a:gd name="connsiteX39" fmla="*/ 1125522 w 8349775"/>
              <a:gd name="connsiteY39" fmla="*/ 1720370 h 7039749"/>
              <a:gd name="connsiteX40" fmla="*/ 1477949 w 8349775"/>
              <a:gd name="connsiteY40" fmla="*/ 611981 h 7039749"/>
              <a:gd name="connsiteX41" fmla="*/ 5977719 w 8349775"/>
              <a:gd name="connsiteY41" fmla="*/ 611981 h 7039749"/>
              <a:gd name="connsiteX42" fmla="*/ 5977719 w 8349775"/>
              <a:gd name="connsiteY42" fmla="*/ 1129577 h 7039749"/>
              <a:gd name="connsiteX43" fmla="*/ 1477949 w 8349775"/>
              <a:gd name="connsiteY43" fmla="*/ 1129577 h 7039749"/>
              <a:gd name="connsiteX44" fmla="*/ 2260398 w 8349775"/>
              <a:gd name="connsiteY44" fmla="*/ 0 h 7039749"/>
              <a:gd name="connsiteX45" fmla="*/ 5587268 w 8349775"/>
              <a:gd name="connsiteY45" fmla="*/ 0 h 7039749"/>
              <a:gd name="connsiteX46" fmla="*/ 5587267 w 8349775"/>
              <a:gd name="connsiteY46" fmla="*/ 517596 h 7039749"/>
              <a:gd name="connsiteX47" fmla="*/ 2260398 w 8349775"/>
              <a:gd name="connsiteY47" fmla="*/ 517596 h 7039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8349775" h="7039749">
                <a:moveTo>
                  <a:pt x="1217907" y="6522153"/>
                </a:moveTo>
                <a:lnTo>
                  <a:pt x="4220751" y="6522153"/>
                </a:lnTo>
                <a:lnTo>
                  <a:pt x="4220751" y="7039749"/>
                </a:lnTo>
                <a:lnTo>
                  <a:pt x="1217907" y="7039749"/>
                </a:lnTo>
                <a:close/>
                <a:moveTo>
                  <a:pt x="2110597" y="5917893"/>
                </a:moveTo>
                <a:lnTo>
                  <a:pt x="5113440" y="5917894"/>
                </a:lnTo>
                <a:lnTo>
                  <a:pt x="5113441" y="6435490"/>
                </a:lnTo>
                <a:lnTo>
                  <a:pt x="2110598" y="6435489"/>
                </a:lnTo>
                <a:close/>
                <a:moveTo>
                  <a:pt x="1499360" y="5314278"/>
                </a:moveTo>
                <a:lnTo>
                  <a:pt x="5551388" y="5314279"/>
                </a:lnTo>
                <a:lnTo>
                  <a:pt x="5551388" y="5831874"/>
                </a:lnTo>
                <a:lnTo>
                  <a:pt x="1499360" y="5831874"/>
                </a:lnTo>
                <a:close/>
                <a:moveTo>
                  <a:pt x="2411944" y="4708499"/>
                </a:moveTo>
                <a:lnTo>
                  <a:pt x="6463971" y="4708499"/>
                </a:lnTo>
                <a:lnTo>
                  <a:pt x="6463971" y="5226094"/>
                </a:lnTo>
                <a:lnTo>
                  <a:pt x="2411944" y="5226094"/>
                </a:lnTo>
                <a:close/>
                <a:moveTo>
                  <a:pt x="1124034" y="4121207"/>
                </a:moveTo>
                <a:lnTo>
                  <a:pt x="5937685" y="4121207"/>
                </a:lnTo>
                <a:lnTo>
                  <a:pt x="5937685" y="4638803"/>
                </a:lnTo>
                <a:lnTo>
                  <a:pt x="1124034" y="4638803"/>
                </a:lnTo>
                <a:close/>
                <a:moveTo>
                  <a:pt x="1452148" y="3546689"/>
                </a:moveTo>
                <a:lnTo>
                  <a:pt x="6993567" y="3546688"/>
                </a:lnTo>
                <a:lnTo>
                  <a:pt x="6993567" y="4064284"/>
                </a:lnTo>
                <a:lnTo>
                  <a:pt x="1452148" y="4064284"/>
                </a:lnTo>
                <a:close/>
                <a:moveTo>
                  <a:pt x="1144163" y="2952965"/>
                </a:moveTo>
                <a:lnTo>
                  <a:pt x="6685582" y="2952965"/>
                </a:lnTo>
                <a:lnTo>
                  <a:pt x="6685581" y="3470561"/>
                </a:lnTo>
                <a:lnTo>
                  <a:pt x="1144163" y="3470561"/>
                </a:lnTo>
                <a:close/>
                <a:moveTo>
                  <a:pt x="821534" y="2366854"/>
                </a:moveTo>
                <a:lnTo>
                  <a:pt x="7721750" y="2366854"/>
                </a:lnTo>
                <a:lnTo>
                  <a:pt x="7721750" y="2884450"/>
                </a:lnTo>
                <a:lnTo>
                  <a:pt x="821534" y="2884450"/>
                </a:lnTo>
                <a:close/>
                <a:moveTo>
                  <a:pt x="0" y="1776231"/>
                </a:moveTo>
                <a:lnTo>
                  <a:pt x="8349775" y="1776231"/>
                </a:lnTo>
                <a:lnTo>
                  <a:pt x="8349775" y="2293827"/>
                </a:lnTo>
                <a:lnTo>
                  <a:pt x="0" y="2293827"/>
                </a:lnTo>
                <a:close/>
                <a:moveTo>
                  <a:pt x="1125522" y="1202774"/>
                </a:moveTo>
                <a:lnTo>
                  <a:pt x="7489137" y="1202774"/>
                </a:lnTo>
                <a:lnTo>
                  <a:pt x="7489137" y="1720370"/>
                </a:lnTo>
                <a:lnTo>
                  <a:pt x="1125522" y="1720370"/>
                </a:lnTo>
                <a:close/>
                <a:moveTo>
                  <a:pt x="1477949" y="611981"/>
                </a:moveTo>
                <a:lnTo>
                  <a:pt x="5977719" y="611981"/>
                </a:lnTo>
                <a:lnTo>
                  <a:pt x="5977719" y="1129577"/>
                </a:lnTo>
                <a:lnTo>
                  <a:pt x="1477949" y="1129577"/>
                </a:lnTo>
                <a:close/>
                <a:moveTo>
                  <a:pt x="2260398" y="0"/>
                </a:moveTo>
                <a:lnTo>
                  <a:pt x="5587268" y="0"/>
                </a:lnTo>
                <a:lnTo>
                  <a:pt x="5587267" y="517596"/>
                </a:lnTo>
                <a:lnTo>
                  <a:pt x="2260398" y="5175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-228600" y="-177800"/>
            <a:ext cx="6554667" cy="7035800"/>
          </a:xfrm>
          <a:custGeom>
            <a:avLst/>
            <a:gdLst>
              <a:gd name="connsiteX0" fmla="*/ 168859 w 6660025"/>
              <a:gd name="connsiteY0" fmla="*/ 0 h 7035800"/>
              <a:gd name="connsiteX1" fmla="*/ 302209 w 6660025"/>
              <a:gd name="connsiteY1" fmla="*/ 0 h 7035800"/>
              <a:gd name="connsiteX2" fmla="*/ 6493459 w 6660025"/>
              <a:gd name="connsiteY2" fmla="*/ 139700 h 7035800"/>
              <a:gd name="connsiteX3" fmla="*/ 5687009 w 6660025"/>
              <a:gd name="connsiteY3" fmla="*/ 3911600 h 7035800"/>
              <a:gd name="connsiteX4" fmla="*/ 6660025 w 6660025"/>
              <a:gd name="connsiteY4" fmla="*/ 7035800 h 7035800"/>
              <a:gd name="connsiteX5" fmla="*/ 0 w 6660025"/>
              <a:gd name="connsiteY5" fmla="*/ 7035800 h 703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60025" h="7035800">
                <a:moveTo>
                  <a:pt x="168859" y="0"/>
                </a:moveTo>
                <a:lnTo>
                  <a:pt x="302209" y="0"/>
                </a:lnTo>
                <a:lnTo>
                  <a:pt x="6493459" y="139700"/>
                </a:lnTo>
                <a:lnTo>
                  <a:pt x="5687009" y="3911600"/>
                </a:lnTo>
                <a:lnTo>
                  <a:pt x="6660025" y="7035800"/>
                </a:lnTo>
                <a:lnTo>
                  <a:pt x="0" y="70358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975608" y="2"/>
            <a:ext cx="6216393" cy="6857999"/>
          </a:xfrm>
          <a:custGeom>
            <a:avLst/>
            <a:gdLst>
              <a:gd name="connsiteX0" fmla="*/ 6216393 w 6216393"/>
              <a:gd name="connsiteY0" fmla="*/ 0 h 6857999"/>
              <a:gd name="connsiteX1" fmla="*/ 6216393 w 6216393"/>
              <a:gd name="connsiteY1" fmla="*/ 6311138 h 6857999"/>
              <a:gd name="connsiteX2" fmla="*/ 6003352 w 6216393"/>
              <a:gd name="connsiteY2" fmla="*/ 6511952 h 6857999"/>
              <a:gd name="connsiteX3" fmla="*/ 5676976 w 6216393"/>
              <a:gd name="connsiteY3" fmla="*/ 6762854 h 6857999"/>
              <a:gd name="connsiteX4" fmla="*/ 5504535 w 6216393"/>
              <a:gd name="connsiteY4" fmla="*/ 6857999 h 6857999"/>
              <a:gd name="connsiteX5" fmla="*/ 3718931 w 6216393"/>
              <a:gd name="connsiteY5" fmla="*/ 6857999 h 6857999"/>
              <a:gd name="connsiteX6" fmla="*/ 3611422 w 6216393"/>
              <a:gd name="connsiteY6" fmla="*/ 6804188 h 6857999"/>
              <a:gd name="connsiteX7" fmla="*/ 3130386 w 6216393"/>
              <a:gd name="connsiteY7" fmla="*/ 6427075 h 6857999"/>
              <a:gd name="connsiteX8" fmla="*/ 553464 w 6216393"/>
              <a:gd name="connsiteY8" fmla="*/ 3693256 h 6857999"/>
              <a:gd name="connsiteX9" fmla="*/ 638342 w 6216393"/>
              <a:gd name="connsiteY9" fmla="*/ 820290 h 6857999"/>
              <a:gd name="connsiteX10" fmla="*/ 1508575 w 6216393"/>
              <a:gd name="connsiteY10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16393" h="6857999">
                <a:moveTo>
                  <a:pt x="6216393" y="0"/>
                </a:moveTo>
                <a:lnTo>
                  <a:pt x="6216393" y="6311138"/>
                </a:lnTo>
                <a:lnTo>
                  <a:pt x="6003352" y="6511952"/>
                </a:lnTo>
                <a:cubicBezTo>
                  <a:pt x="5901254" y="6608190"/>
                  <a:pt x="5791820" y="6691805"/>
                  <a:pt x="5676976" y="6762854"/>
                </a:cubicBezTo>
                <a:lnTo>
                  <a:pt x="5504535" y="6857999"/>
                </a:lnTo>
                <a:lnTo>
                  <a:pt x="3718931" y="6857999"/>
                </a:lnTo>
                <a:lnTo>
                  <a:pt x="3611422" y="6804188"/>
                </a:lnTo>
                <a:cubicBezTo>
                  <a:pt x="3437255" y="6705991"/>
                  <a:pt x="3274744" y="6580223"/>
                  <a:pt x="3130386" y="6427075"/>
                </a:cubicBezTo>
                <a:lnTo>
                  <a:pt x="553464" y="3693256"/>
                </a:lnTo>
                <a:cubicBezTo>
                  <a:pt x="-216445" y="2876470"/>
                  <a:pt x="-178444" y="1590199"/>
                  <a:pt x="638342" y="820290"/>
                </a:cubicBezTo>
                <a:lnTo>
                  <a:pt x="1508575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874712" y="1866901"/>
            <a:ext cx="10442576" cy="2786182"/>
          </a:xfrm>
          <a:custGeom>
            <a:avLst/>
            <a:gdLst>
              <a:gd name="connsiteX0" fmla="*/ 0 w 10442576"/>
              <a:gd name="connsiteY0" fmla="*/ 0 h 2786182"/>
              <a:gd name="connsiteX1" fmla="*/ 10442576 w 10442576"/>
              <a:gd name="connsiteY1" fmla="*/ 0 h 2786182"/>
              <a:gd name="connsiteX2" fmla="*/ 10442576 w 10442576"/>
              <a:gd name="connsiteY2" fmla="*/ 2786182 h 2786182"/>
              <a:gd name="connsiteX3" fmla="*/ 0 w 10442576"/>
              <a:gd name="connsiteY3" fmla="*/ 2786182 h 2786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42576" h="2786182">
                <a:moveTo>
                  <a:pt x="0" y="0"/>
                </a:moveTo>
                <a:lnTo>
                  <a:pt x="10442576" y="0"/>
                </a:lnTo>
                <a:lnTo>
                  <a:pt x="10442576" y="2786182"/>
                </a:lnTo>
                <a:lnTo>
                  <a:pt x="0" y="278618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1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18" charset="0"/>
              </a:rPr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9E64-F99B-490D-8C0A-5891E4A35F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1C42-386A-4EA0-89E5-AF855B3B13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9E64-F99B-490D-8C0A-5891E4A35F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1C42-386A-4EA0-89E5-AF855B3B13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9E64-F99B-490D-8C0A-5891E4A35F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1C42-386A-4EA0-89E5-AF855B3B13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9E64-F99B-490D-8C0A-5891E4A35F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1C42-386A-4EA0-89E5-AF855B3B13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9E64-F99B-490D-8C0A-5891E4A35F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1C42-386A-4EA0-89E5-AF855B3B13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9E64-F99B-490D-8C0A-5891E4A35F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1C42-386A-4EA0-89E5-AF855B3B13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9E64-F99B-490D-8C0A-5891E4A35F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1C42-386A-4EA0-89E5-AF855B3B13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9E64-F99B-490D-8C0A-5891E4A35F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1C42-386A-4EA0-89E5-AF855B3B13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1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59E64-F99B-490D-8C0A-5891E4A35F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21C42-386A-4EA0-89E5-AF855B3B130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jpe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3.wav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3.wav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1.png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3.wav"/><Relationship Id="rId1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3.wav"/><Relationship Id="rId1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_库_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890391" y="353224"/>
            <a:ext cx="1505004" cy="4198443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pic>
        <p:nvPicPr>
          <p:cNvPr id="5124" name="图片 56324" descr="图片111_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985" y="353060"/>
            <a:ext cx="1048385" cy="949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563370" y="566420"/>
            <a:ext cx="451993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00000"/>
              </a:lnSpc>
            </a:pPr>
            <a:r>
              <a:rPr lang="en-US" altLang="zh-CN" sz="320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  <a:sym typeface="楷体_GB2312" panose="02010609030101010101" pitchFamily="49" charset="-122"/>
              </a:rPr>
              <a:t>2013</a:t>
            </a:r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  <a:sym typeface="楷体_GB2312" panose="02010609030101010101" pitchFamily="49" charset="-122"/>
              </a:rPr>
              <a:t>人教版五年级上册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_GB2312" panose="02010609030101010101" pitchFamily="49" charset="-122"/>
              <a:ea typeface="楷体_GB2312" panose="02010609030101010101" pitchFamily="49" charset="-122"/>
              <a:sym typeface="楷体_GB2312" panose="0201060903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97405" y="1943735"/>
            <a:ext cx="8292465" cy="119888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</a:rPr>
              <a:t>平行四边形的面积</a:t>
            </a:r>
            <a:endParaRPr lang="zh-CN" altLang="en-US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5125" name="文本框 5125"/>
          <p:cNvSpPr txBox="1"/>
          <p:nvPr/>
        </p:nvSpPr>
        <p:spPr>
          <a:xfrm>
            <a:off x="4570730" y="5421630"/>
            <a:ext cx="7404735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l" eaLnBrk="0" hangingPunct="0">
              <a:lnSpc>
                <a:spcPct val="100000"/>
              </a:lnSpc>
            </a:pPr>
            <a:r>
              <a:rPr lang="en-US" altLang="zh-CN" sz="2800" dirty="0">
                <a:solidFill>
                  <a:schemeClr val="accent6">
                    <a:lumMod val="75000"/>
                  </a:schemeClr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楷体_GB2312" panose="02010609030101010101" pitchFamily="49" charset="-122"/>
              </a:rPr>
              <a:t>    </a:t>
            </a:r>
            <a:r>
              <a:rPr lang="zh-CN" altLang="en-US" sz="2800" dirty="0">
                <a:solidFill>
                  <a:schemeClr val="accent6">
                    <a:lumMod val="75000"/>
                  </a:schemeClr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楷体_GB2312" panose="02010609030101010101" pitchFamily="49" charset="-122"/>
              </a:rPr>
              <a:t>执教：莆田学院附属实验小学  张冰冰</a:t>
            </a:r>
            <a:endParaRPr lang="zh-CN" altLang="en-US" sz="2800" dirty="0">
              <a:solidFill>
                <a:schemeClr val="accent6">
                  <a:lumMod val="75000"/>
                </a:schemeClr>
              </a:solidFill>
              <a:latin typeface="楷体_GB2312" panose="02010609030101010101" pitchFamily="49" charset="-122"/>
              <a:ea typeface="楷体_GB2312" panose="02010609030101010101" pitchFamily="49" charset="-122"/>
              <a:cs typeface="楷体_GB2312" panose="02010609030101010101" pitchFamily="49" charset="-122"/>
            </a:endParaRPr>
          </a:p>
          <a:p>
            <a:pPr algn="l" eaLnBrk="0" hangingPunct="0">
              <a:lnSpc>
                <a:spcPct val="100000"/>
              </a:lnSpc>
            </a:pPr>
            <a:r>
              <a:rPr lang="zh-CN" altLang="en-US" sz="2800" dirty="0">
                <a:solidFill>
                  <a:schemeClr val="accent6">
                    <a:lumMod val="75000"/>
                  </a:schemeClr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楷体_GB2312" panose="02010609030101010101" pitchFamily="49" charset="-122"/>
              </a:rPr>
              <a:t>指导老师：</a:t>
            </a:r>
            <a:r>
              <a:rPr lang="zh-CN" altLang="en-US" sz="2800" dirty="0">
                <a:solidFill>
                  <a:schemeClr val="accent6">
                    <a:lumMod val="75000"/>
                  </a:schemeClr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楷体_GB2312" panose="02010609030101010101" pitchFamily="49" charset="-122"/>
                <a:sym typeface="+mn-ea"/>
              </a:rPr>
              <a:t>莆田学院附属实验小学  </a:t>
            </a:r>
            <a:r>
              <a:rPr lang="zh-CN" altLang="en-US" sz="2800" dirty="0">
                <a:solidFill>
                  <a:schemeClr val="accent6">
                    <a:lumMod val="75000"/>
                  </a:schemeClr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楷体_GB2312" panose="02010609030101010101" pitchFamily="49" charset="-122"/>
              </a:rPr>
              <a:t>陈仁仙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4338" name="Group 14"/>
          <p:cNvGrpSpPr/>
          <p:nvPr/>
        </p:nvGrpSpPr>
        <p:grpSpPr>
          <a:xfrm>
            <a:off x="693420" y="2942590"/>
            <a:ext cx="3206750" cy="3084830"/>
            <a:chOff x="204" y="3"/>
            <a:chExt cx="863" cy="1295"/>
          </a:xfrm>
        </p:grpSpPr>
        <p:grpSp>
          <p:nvGrpSpPr>
            <p:cNvPr id="14347" name="Group 15"/>
            <p:cNvGrpSpPr/>
            <p:nvPr/>
          </p:nvGrpSpPr>
          <p:grpSpPr>
            <a:xfrm rot="10390873">
              <a:off x="204" y="164"/>
              <a:ext cx="863" cy="834"/>
              <a:chOff x="2245" y="2931"/>
              <a:chExt cx="1814" cy="1814"/>
            </a:xfrm>
          </p:grpSpPr>
          <p:sp>
            <p:nvSpPr>
              <p:cNvPr id="14366" name="AutoShape 16"/>
              <p:cNvSpPr/>
              <p:nvPr/>
            </p:nvSpPr>
            <p:spPr>
              <a:xfrm rot="5400000">
                <a:off x="2245" y="2931"/>
                <a:ext cx="1814" cy="1814"/>
              </a:xfrm>
              <a:prstGeom prst="rtTriangle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4367" name="Group 17"/>
              <p:cNvGrpSpPr/>
              <p:nvPr/>
            </p:nvGrpSpPr>
            <p:grpSpPr>
              <a:xfrm>
                <a:off x="2245" y="3158"/>
                <a:ext cx="91" cy="680"/>
                <a:chOff x="2176" y="1020"/>
                <a:chExt cx="91" cy="680"/>
              </a:xfrm>
            </p:grpSpPr>
            <p:sp>
              <p:nvSpPr>
                <p:cNvPr id="14388" name="Line 18"/>
                <p:cNvSpPr/>
                <p:nvPr/>
              </p:nvSpPr>
              <p:spPr>
                <a:xfrm>
                  <a:off x="2176" y="1020"/>
                  <a:ext cx="91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4389" name="Line 19"/>
                <p:cNvSpPr/>
                <p:nvPr/>
              </p:nvSpPr>
              <p:spPr>
                <a:xfrm>
                  <a:off x="2176" y="1246"/>
                  <a:ext cx="91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4390" name="Line 20"/>
                <p:cNvSpPr/>
                <p:nvPr/>
              </p:nvSpPr>
              <p:spPr>
                <a:xfrm>
                  <a:off x="2176" y="1473"/>
                  <a:ext cx="91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4391" name="Line 21"/>
                <p:cNvSpPr/>
                <p:nvPr/>
              </p:nvSpPr>
              <p:spPr>
                <a:xfrm>
                  <a:off x="2176" y="1700"/>
                  <a:ext cx="91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14368" name="Group 22"/>
              <p:cNvGrpSpPr/>
              <p:nvPr/>
            </p:nvGrpSpPr>
            <p:grpSpPr>
              <a:xfrm>
                <a:off x="2245" y="3839"/>
                <a:ext cx="91" cy="680"/>
                <a:chOff x="2176" y="1020"/>
                <a:chExt cx="91" cy="680"/>
              </a:xfrm>
            </p:grpSpPr>
            <p:sp>
              <p:nvSpPr>
                <p:cNvPr id="14384" name="Line 23"/>
                <p:cNvSpPr/>
                <p:nvPr/>
              </p:nvSpPr>
              <p:spPr>
                <a:xfrm>
                  <a:off x="2176" y="1020"/>
                  <a:ext cx="91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4385" name="Line 24"/>
                <p:cNvSpPr/>
                <p:nvPr/>
              </p:nvSpPr>
              <p:spPr>
                <a:xfrm>
                  <a:off x="2176" y="1246"/>
                  <a:ext cx="91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4386" name="Line 25"/>
                <p:cNvSpPr/>
                <p:nvPr/>
              </p:nvSpPr>
              <p:spPr>
                <a:xfrm>
                  <a:off x="2176" y="1473"/>
                  <a:ext cx="91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4387" name="Line 26"/>
                <p:cNvSpPr/>
                <p:nvPr/>
              </p:nvSpPr>
              <p:spPr>
                <a:xfrm>
                  <a:off x="2176" y="1700"/>
                  <a:ext cx="91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14369" name="Group 27"/>
              <p:cNvGrpSpPr/>
              <p:nvPr/>
            </p:nvGrpSpPr>
            <p:grpSpPr>
              <a:xfrm>
                <a:off x="2426" y="2938"/>
                <a:ext cx="680" cy="175"/>
                <a:chOff x="2426" y="2915"/>
                <a:chExt cx="680" cy="175"/>
              </a:xfrm>
            </p:grpSpPr>
            <p:grpSp>
              <p:nvGrpSpPr>
                <p:cNvPr id="14378" name="Group 28"/>
                <p:cNvGrpSpPr/>
                <p:nvPr/>
              </p:nvGrpSpPr>
              <p:grpSpPr>
                <a:xfrm>
                  <a:off x="2426" y="2915"/>
                  <a:ext cx="226" cy="159"/>
                  <a:chOff x="2426" y="2931"/>
                  <a:chExt cx="226" cy="159"/>
                </a:xfrm>
              </p:grpSpPr>
              <p:sp>
                <p:nvSpPr>
                  <p:cNvPr id="14382" name="Line 29"/>
                  <p:cNvSpPr/>
                  <p:nvPr/>
                </p:nvSpPr>
                <p:spPr>
                  <a:xfrm>
                    <a:off x="2426" y="2931"/>
                    <a:ext cx="0" cy="159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4383" name="Line 30"/>
                  <p:cNvSpPr/>
                  <p:nvPr/>
                </p:nvSpPr>
                <p:spPr>
                  <a:xfrm>
                    <a:off x="2652" y="2931"/>
                    <a:ext cx="0" cy="159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grpSp>
              <p:nvGrpSpPr>
                <p:cNvPr id="14379" name="Group 31"/>
                <p:cNvGrpSpPr/>
                <p:nvPr/>
              </p:nvGrpSpPr>
              <p:grpSpPr>
                <a:xfrm>
                  <a:off x="2880" y="2931"/>
                  <a:ext cx="226" cy="159"/>
                  <a:chOff x="2426" y="2931"/>
                  <a:chExt cx="226" cy="159"/>
                </a:xfrm>
              </p:grpSpPr>
              <p:sp>
                <p:nvSpPr>
                  <p:cNvPr id="14380" name="Line 32"/>
                  <p:cNvSpPr/>
                  <p:nvPr/>
                </p:nvSpPr>
                <p:spPr>
                  <a:xfrm>
                    <a:off x="2426" y="2931"/>
                    <a:ext cx="0" cy="159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4381" name="Line 33"/>
                  <p:cNvSpPr/>
                  <p:nvPr/>
                </p:nvSpPr>
                <p:spPr>
                  <a:xfrm>
                    <a:off x="2652" y="2931"/>
                    <a:ext cx="0" cy="159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</p:grpSp>
          <p:grpSp>
            <p:nvGrpSpPr>
              <p:cNvPr id="14370" name="Group 34"/>
              <p:cNvGrpSpPr/>
              <p:nvPr/>
            </p:nvGrpSpPr>
            <p:grpSpPr>
              <a:xfrm>
                <a:off x="3107" y="2931"/>
                <a:ext cx="680" cy="175"/>
                <a:chOff x="2426" y="2915"/>
                <a:chExt cx="680" cy="175"/>
              </a:xfrm>
            </p:grpSpPr>
            <p:grpSp>
              <p:nvGrpSpPr>
                <p:cNvPr id="14372" name="Group 35"/>
                <p:cNvGrpSpPr/>
                <p:nvPr/>
              </p:nvGrpSpPr>
              <p:grpSpPr>
                <a:xfrm>
                  <a:off x="2426" y="2915"/>
                  <a:ext cx="226" cy="159"/>
                  <a:chOff x="2426" y="2931"/>
                  <a:chExt cx="226" cy="159"/>
                </a:xfrm>
              </p:grpSpPr>
              <p:sp>
                <p:nvSpPr>
                  <p:cNvPr id="14376" name="Line 36"/>
                  <p:cNvSpPr/>
                  <p:nvPr/>
                </p:nvSpPr>
                <p:spPr>
                  <a:xfrm>
                    <a:off x="2426" y="2931"/>
                    <a:ext cx="0" cy="159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4377" name="Line 37"/>
                  <p:cNvSpPr/>
                  <p:nvPr/>
                </p:nvSpPr>
                <p:spPr>
                  <a:xfrm>
                    <a:off x="2652" y="2931"/>
                    <a:ext cx="0" cy="159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grpSp>
              <p:nvGrpSpPr>
                <p:cNvPr id="14373" name="Group 38"/>
                <p:cNvGrpSpPr/>
                <p:nvPr/>
              </p:nvGrpSpPr>
              <p:grpSpPr>
                <a:xfrm>
                  <a:off x="2880" y="2931"/>
                  <a:ext cx="226" cy="159"/>
                  <a:chOff x="2426" y="2931"/>
                  <a:chExt cx="226" cy="159"/>
                </a:xfrm>
              </p:grpSpPr>
              <p:sp>
                <p:nvSpPr>
                  <p:cNvPr id="14374" name="Line 39"/>
                  <p:cNvSpPr/>
                  <p:nvPr/>
                </p:nvSpPr>
                <p:spPr>
                  <a:xfrm>
                    <a:off x="2426" y="2931"/>
                    <a:ext cx="0" cy="159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4375" name="Line 40"/>
                  <p:cNvSpPr/>
                  <p:nvPr/>
                </p:nvSpPr>
                <p:spPr>
                  <a:xfrm>
                    <a:off x="2652" y="2931"/>
                    <a:ext cx="0" cy="159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</p:grpSp>
          <p:sp>
            <p:nvSpPr>
              <p:cNvPr id="14371" name="AutoShape 41"/>
              <p:cNvSpPr/>
              <p:nvPr/>
            </p:nvSpPr>
            <p:spPr>
              <a:xfrm rot="-2739859">
                <a:off x="2562" y="3294"/>
                <a:ext cx="793" cy="793"/>
              </a:xfrm>
              <a:custGeom>
                <a:avLst/>
                <a:gdLst>
                  <a:gd name="txL" fmla="*/ 0 w 21600"/>
                  <a:gd name="txT" fmla="*/ 0 h 21600"/>
                  <a:gd name="txR" fmla="*/ 21600 w 21600"/>
                  <a:gd name="txB" fmla="*/ 7708 h 21600"/>
                </a:gdLst>
                <a:ahLst/>
                <a:cxnLst>
                  <a:cxn ang="0">
                    <a:pos x="397" y="0"/>
                  </a:cxn>
                  <a:cxn ang="0">
                    <a:pos x="190" y="397"/>
                  </a:cxn>
                  <a:cxn ang="0">
                    <a:pos x="397" y="381"/>
                  </a:cxn>
                  <a:cxn ang="0">
                    <a:pos x="603" y="397"/>
                  </a:cxn>
                </a:cxnLst>
                <a:rect l="txL" t="txT" r="txR" b="txB"/>
                <a:pathLst>
                  <a:path w="21600" h="21600">
                    <a:moveTo>
                      <a:pt x="10372" y="10800"/>
                    </a:moveTo>
                    <a:cubicBezTo>
                      <a:pt x="10372" y="10563"/>
                      <a:pt x="10563" y="10372"/>
                      <a:pt x="10800" y="10372"/>
                    </a:cubicBezTo>
                    <a:cubicBezTo>
                      <a:pt x="11036" y="10371"/>
                      <a:pt x="11227" y="10563"/>
                      <a:pt x="11228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10372" y="10800"/>
                    </a:lnTo>
                    <a:close/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pic>
          <p:nvPicPr>
            <p:cNvPr id="14348" name="Picture 42" descr="ljq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767368">
              <a:off x="168" y="215"/>
              <a:ext cx="942" cy="518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4349" name="Group 43"/>
            <p:cNvGrpSpPr/>
            <p:nvPr/>
          </p:nvGrpSpPr>
          <p:grpSpPr>
            <a:xfrm>
              <a:off x="340" y="255"/>
              <a:ext cx="91" cy="1043"/>
              <a:chOff x="1746" y="981"/>
              <a:chExt cx="182" cy="2404"/>
            </a:xfrm>
          </p:grpSpPr>
          <p:sp>
            <p:nvSpPr>
              <p:cNvPr id="14350" name="Rectangle 44"/>
              <p:cNvSpPr/>
              <p:nvPr/>
            </p:nvSpPr>
            <p:spPr>
              <a:xfrm>
                <a:off x="1746" y="981"/>
                <a:ext cx="182" cy="2404"/>
              </a:xfrm>
              <a:prstGeom prst="rect">
                <a:avLst/>
              </a:prstGeom>
              <a:solidFill>
                <a:srgbClr val="E0953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4351" name="Group 45"/>
              <p:cNvGrpSpPr/>
              <p:nvPr/>
            </p:nvGrpSpPr>
            <p:grpSpPr>
              <a:xfrm>
                <a:off x="1837" y="1020"/>
                <a:ext cx="91" cy="680"/>
                <a:chOff x="2176" y="1020"/>
                <a:chExt cx="91" cy="680"/>
              </a:xfrm>
            </p:grpSpPr>
            <p:sp>
              <p:nvSpPr>
                <p:cNvPr id="14362" name="Line 46"/>
                <p:cNvSpPr/>
                <p:nvPr/>
              </p:nvSpPr>
              <p:spPr>
                <a:xfrm>
                  <a:off x="2176" y="1020"/>
                  <a:ext cx="91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4363" name="Line 47"/>
                <p:cNvSpPr/>
                <p:nvPr/>
              </p:nvSpPr>
              <p:spPr>
                <a:xfrm>
                  <a:off x="2176" y="1246"/>
                  <a:ext cx="91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4364" name="Line 48"/>
                <p:cNvSpPr/>
                <p:nvPr/>
              </p:nvSpPr>
              <p:spPr>
                <a:xfrm>
                  <a:off x="2176" y="1473"/>
                  <a:ext cx="91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4365" name="Line 49"/>
                <p:cNvSpPr/>
                <p:nvPr/>
              </p:nvSpPr>
              <p:spPr>
                <a:xfrm>
                  <a:off x="2176" y="1700"/>
                  <a:ext cx="91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14352" name="Group 50"/>
              <p:cNvGrpSpPr/>
              <p:nvPr/>
            </p:nvGrpSpPr>
            <p:grpSpPr>
              <a:xfrm>
                <a:off x="1837" y="1926"/>
                <a:ext cx="91" cy="680"/>
                <a:chOff x="2176" y="1020"/>
                <a:chExt cx="91" cy="680"/>
              </a:xfrm>
            </p:grpSpPr>
            <p:sp>
              <p:nvSpPr>
                <p:cNvPr id="14358" name="Line 51"/>
                <p:cNvSpPr/>
                <p:nvPr/>
              </p:nvSpPr>
              <p:spPr>
                <a:xfrm>
                  <a:off x="2176" y="1020"/>
                  <a:ext cx="91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4359" name="Line 52"/>
                <p:cNvSpPr/>
                <p:nvPr/>
              </p:nvSpPr>
              <p:spPr>
                <a:xfrm>
                  <a:off x="2176" y="1246"/>
                  <a:ext cx="91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4360" name="Line 53"/>
                <p:cNvSpPr/>
                <p:nvPr/>
              </p:nvSpPr>
              <p:spPr>
                <a:xfrm>
                  <a:off x="2176" y="1473"/>
                  <a:ext cx="91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4361" name="Line 54"/>
                <p:cNvSpPr/>
                <p:nvPr/>
              </p:nvSpPr>
              <p:spPr>
                <a:xfrm>
                  <a:off x="2176" y="1700"/>
                  <a:ext cx="91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14353" name="Group 55"/>
              <p:cNvGrpSpPr/>
              <p:nvPr/>
            </p:nvGrpSpPr>
            <p:grpSpPr>
              <a:xfrm>
                <a:off x="1837" y="2614"/>
                <a:ext cx="91" cy="680"/>
                <a:chOff x="2176" y="1020"/>
                <a:chExt cx="91" cy="680"/>
              </a:xfrm>
            </p:grpSpPr>
            <p:sp>
              <p:nvSpPr>
                <p:cNvPr id="14354" name="Line 56"/>
                <p:cNvSpPr/>
                <p:nvPr/>
              </p:nvSpPr>
              <p:spPr>
                <a:xfrm>
                  <a:off x="2176" y="1020"/>
                  <a:ext cx="91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4355" name="Line 57"/>
                <p:cNvSpPr/>
                <p:nvPr/>
              </p:nvSpPr>
              <p:spPr>
                <a:xfrm>
                  <a:off x="2176" y="1246"/>
                  <a:ext cx="91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4356" name="Line 58"/>
                <p:cNvSpPr/>
                <p:nvPr/>
              </p:nvSpPr>
              <p:spPr>
                <a:xfrm>
                  <a:off x="2176" y="1473"/>
                  <a:ext cx="91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4357" name="Line 59"/>
                <p:cNvSpPr/>
                <p:nvPr/>
              </p:nvSpPr>
              <p:spPr>
                <a:xfrm>
                  <a:off x="2176" y="1700"/>
                  <a:ext cx="91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未知"/>
          <p:cNvSpPr/>
          <p:nvPr/>
        </p:nvSpPr>
        <p:spPr>
          <a:xfrm>
            <a:off x="3576638" y="549275"/>
            <a:ext cx="4392612" cy="1727200"/>
          </a:xfrm>
          <a:custGeom>
            <a:avLst/>
            <a:gdLst/>
            <a:ahLst/>
            <a:cxnLst/>
            <a:pathLst>
              <a:path w="3447" h="1452">
                <a:moveTo>
                  <a:pt x="3447" y="1452"/>
                </a:moveTo>
                <a:lnTo>
                  <a:pt x="2450" y="0"/>
                </a:lnTo>
                <a:lnTo>
                  <a:pt x="0" y="0"/>
                </a:lnTo>
                <a:lnTo>
                  <a:pt x="998" y="1452"/>
                </a:lnTo>
                <a:lnTo>
                  <a:pt x="3447" y="1452"/>
                </a:lnTo>
                <a:close/>
              </a:path>
            </a:pathLst>
          </a:custGeom>
          <a:solidFill>
            <a:srgbClr val="5B9BD5"/>
          </a:solidFill>
          <a:ln w="9525" cap="flat" cmpd="sng">
            <a:solidFill>
              <a:srgbClr val="33CC33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435" name="未知"/>
          <p:cNvSpPr/>
          <p:nvPr/>
        </p:nvSpPr>
        <p:spPr>
          <a:xfrm rot="10800000">
            <a:off x="1871663" y="2997200"/>
            <a:ext cx="2803525" cy="1655763"/>
          </a:xfrm>
          <a:custGeom>
            <a:avLst/>
            <a:gdLst/>
            <a:ahLst/>
            <a:cxnLst/>
            <a:pathLst>
              <a:path w="2449" h="1452">
                <a:moveTo>
                  <a:pt x="2449" y="1452"/>
                </a:moveTo>
                <a:lnTo>
                  <a:pt x="1451" y="0"/>
                </a:lnTo>
                <a:lnTo>
                  <a:pt x="0" y="0"/>
                </a:lnTo>
                <a:lnTo>
                  <a:pt x="0" y="1452"/>
                </a:lnTo>
                <a:lnTo>
                  <a:pt x="2449" y="1452"/>
                </a:lnTo>
                <a:close/>
              </a:path>
            </a:pathLst>
          </a:custGeom>
          <a:solidFill>
            <a:srgbClr val="5B9BD5"/>
          </a:solidFill>
          <a:ln w="9525" cap="flat" cmpd="sng">
            <a:solidFill>
              <a:srgbClr val="339966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436" name="未知"/>
          <p:cNvSpPr/>
          <p:nvPr/>
        </p:nvSpPr>
        <p:spPr>
          <a:xfrm rot="10800000">
            <a:off x="4681538" y="2995613"/>
            <a:ext cx="1079500" cy="1655762"/>
          </a:xfrm>
          <a:custGeom>
            <a:avLst/>
            <a:gdLst/>
            <a:ahLst/>
            <a:cxnLst/>
            <a:pathLst>
              <a:path w="952" h="1452">
                <a:moveTo>
                  <a:pt x="0" y="0"/>
                </a:moveTo>
                <a:lnTo>
                  <a:pt x="952" y="0"/>
                </a:lnTo>
                <a:lnTo>
                  <a:pt x="952" y="1452"/>
                </a:lnTo>
                <a:lnTo>
                  <a:pt x="0" y="0"/>
                </a:lnTo>
                <a:close/>
              </a:path>
            </a:pathLst>
          </a:custGeom>
          <a:solidFill>
            <a:srgbClr val="5B9BD5"/>
          </a:solidFill>
          <a:ln w="9525" cap="flat" cmpd="sng">
            <a:solidFill>
              <a:srgbClr val="33CC33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437" name="未知"/>
          <p:cNvSpPr/>
          <p:nvPr/>
        </p:nvSpPr>
        <p:spPr>
          <a:xfrm rot="10800000">
            <a:off x="4643438" y="2995613"/>
            <a:ext cx="1117600" cy="1655762"/>
          </a:xfrm>
          <a:custGeom>
            <a:avLst/>
            <a:gdLst/>
            <a:ahLst/>
            <a:cxnLst/>
            <a:pathLst>
              <a:path w="952" h="1452">
                <a:moveTo>
                  <a:pt x="0" y="0"/>
                </a:moveTo>
                <a:lnTo>
                  <a:pt x="952" y="0"/>
                </a:lnTo>
                <a:lnTo>
                  <a:pt x="952" y="1452"/>
                </a:lnTo>
                <a:lnTo>
                  <a:pt x="0" y="0"/>
                </a:lnTo>
                <a:close/>
              </a:path>
            </a:pathLst>
          </a:custGeom>
          <a:noFill/>
          <a:ln w="31750" cap="flat" cmpd="sng">
            <a:solidFill>
              <a:srgbClr val="2E29EB"/>
            </a:solidFill>
            <a:prstDash val="sysDot"/>
            <a:bevel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438" name="未知"/>
          <p:cNvSpPr/>
          <p:nvPr/>
        </p:nvSpPr>
        <p:spPr>
          <a:xfrm rot="10800000">
            <a:off x="4654550" y="2990533"/>
            <a:ext cx="1143000" cy="1655762"/>
          </a:xfrm>
          <a:custGeom>
            <a:avLst/>
            <a:gdLst/>
            <a:ahLst/>
            <a:cxnLst/>
            <a:pathLst>
              <a:path w="952" h="1452">
                <a:moveTo>
                  <a:pt x="0" y="0"/>
                </a:moveTo>
                <a:lnTo>
                  <a:pt x="952" y="0"/>
                </a:lnTo>
                <a:lnTo>
                  <a:pt x="952" y="1452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8439" name="直接连接符 19462"/>
          <p:cNvSpPr/>
          <p:nvPr/>
        </p:nvSpPr>
        <p:spPr>
          <a:xfrm>
            <a:off x="1847850" y="4651375"/>
            <a:ext cx="2822575" cy="1588"/>
          </a:xfrm>
          <a:prstGeom prst="line">
            <a:avLst/>
          </a:prstGeom>
          <a:ln w="38100" cap="flat" cmpd="sng">
            <a:solidFill>
              <a:srgbClr val="F63616"/>
            </a:solidFill>
            <a:prstDash val="solid"/>
            <a:bevel/>
            <a:headEnd type="none" w="med" len="med"/>
            <a:tailEnd type="none" w="med" len="med"/>
          </a:ln>
        </p:spPr>
      </p:sp>
      <p:sp>
        <p:nvSpPr>
          <p:cNvPr id="18440" name="直接连接符 19463"/>
          <p:cNvSpPr/>
          <p:nvPr/>
        </p:nvSpPr>
        <p:spPr>
          <a:xfrm>
            <a:off x="4656138" y="2997200"/>
            <a:ext cx="1587" cy="1655763"/>
          </a:xfrm>
          <a:prstGeom prst="line">
            <a:avLst/>
          </a:prstGeom>
          <a:ln w="31750" cap="flat" cmpd="sng">
            <a:solidFill>
              <a:srgbClr val="FF0000"/>
            </a:solidFill>
            <a:prstDash val="sysDot"/>
            <a:bevel/>
            <a:headEnd type="none" w="med" len="med"/>
            <a:tailEnd type="none" w="med" len="med"/>
          </a:ln>
        </p:spPr>
      </p:sp>
      <p:grpSp>
        <p:nvGrpSpPr>
          <p:cNvPr id="18441" name="组合 19464"/>
          <p:cNvGrpSpPr/>
          <p:nvPr/>
        </p:nvGrpSpPr>
        <p:grpSpPr>
          <a:xfrm flipH="1">
            <a:off x="4344988" y="4362450"/>
            <a:ext cx="311150" cy="288925"/>
            <a:chOff x="0" y="0"/>
            <a:chExt cx="544" cy="499"/>
          </a:xfrm>
        </p:grpSpPr>
        <p:sp>
          <p:nvSpPr>
            <p:cNvPr id="18442" name="直接连接符 19465"/>
            <p:cNvSpPr/>
            <p:nvPr/>
          </p:nvSpPr>
          <p:spPr>
            <a:xfrm>
              <a:off x="0" y="0"/>
              <a:ext cx="544" cy="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ysDot"/>
              <a:bevel/>
              <a:headEnd type="none" w="med" len="med"/>
              <a:tailEnd type="none" w="med" len="med"/>
            </a:ln>
          </p:spPr>
        </p:sp>
        <p:sp>
          <p:nvSpPr>
            <p:cNvPr id="18443" name="直接连接符 19466"/>
            <p:cNvSpPr/>
            <p:nvPr/>
          </p:nvSpPr>
          <p:spPr>
            <a:xfrm>
              <a:off x="544" y="0"/>
              <a:ext cx="0" cy="499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ysDot"/>
              <a:bevel/>
              <a:headEnd type="none" w="med" len="med"/>
              <a:tailEnd type="none" w="med" len="med"/>
            </a:ln>
          </p:spPr>
        </p:sp>
      </p:grpSp>
      <p:sp>
        <p:nvSpPr>
          <p:cNvPr id="18444" name="未知"/>
          <p:cNvSpPr/>
          <p:nvPr/>
        </p:nvSpPr>
        <p:spPr>
          <a:xfrm rot="10800000">
            <a:off x="6384925" y="2997200"/>
            <a:ext cx="2374900" cy="1657350"/>
          </a:xfrm>
          <a:custGeom>
            <a:avLst/>
            <a:gdLst/>
            <a:ahLst/>
            <a:cxnLst/>
            <a:pathLst>
              <a:path w="1996" h="1451">
                <a:moveTo>
                  <a:pt x="1996" y="1451"/>
                </a:moveTo>
                <a:lnTo>
                  <a:pt x="998" y="0"/>
                </a:lnTo>
                <a:lnTo>
                  <a:pt x="0" y="0"/>
                </a:lnTo>
                <a:lnTo>
                  <a:pt x="0" y="1451"/>
                </a:lnTo>
                <a:lnTo>
                  <a:pt x="1996" y="1451"/>
                </a:lnTo>
                <a:close/>
              </a:path>
            </a:pathLst>
          </a:custGeom>
          <a:solidFill>
            <a:srgbClr val="5B9BD5"/>
          </a:solidFill>
          <a:ln w="9525" cap="flat" cmpd="sng">
            <a:solidFill>
              <a:srgbClr val="33CC33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445" name="未知"/>
          <p:cNvSpPr/>
          <p:nvPr/>
        </p:nvSpPr>
        <p:spPr>
          <a:xfrm rot="10800000">
            <a:off x="8761413" y="2997200"/>
            <a:ext cx="1727200" cy="1655763"/>
          </a:xfrm>
          <a:custGeom>
            <a:avLst/>
            <a:gdLst/>
            <a:ahLst/>
            <a:cxnLst/>
            <a:pathLst>
              <a:path w="1451" h="1451">
                <a:moveTo>
                  <a:pt x="1451" y="1451"/>
                </a:moveTo>
                <a:lnTo>
                  <a:pt x="1451" y="0"/>
                </a:lnTo>
                <a:lnTo>
                  <a:pt x="0" y="0"/>
                </a:lnTo>
                <a:lnTo>
                  <a:pt x="998" y="1451"/>
                </a:lnTo>
                <a:lnTo>
                  <a:pt x="1451" y="1451"/>
                </a:lnTo>
                <a:close/>
              </a:path>
            </a:pathLst>
          </a:custGeom>
          <a:solidFill>
            <a:srgbClr val="5B9BD5"/>
          </a:solidFill>
          <a:ln w="9525" cap="flat" cmpd="sng">
            <a:solidFill>
              <a:srgbClr val="33CC33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446" name="未知"/>
          <p:cNvSpPr/>
          <p:nvPr/>
        </p:nvSpPr>
        <p:spPr>
          <a:xfrm rot="10800000">
            <a:off x="8741728" y="2997200"/>
            <a:ext cx="1727200" cy="1657350"/>
          </a:xfrm>
          <a:custGeom>
            <a:avLst/>
            <a:gdLst/>
            <a:ahLst/>
            <a:cxnLst/>
            <a:pathLst>
              <a:path w="1451" h="1451">
                <a:moveTo>
                  <a:pt x="1451" y="1451"/>
                </a:moveTo>
                <a:lnTo>
                  <a:pt x="1451" y="0"/>
                </a:lnTo>
                <a:lnTo>
                  <a:pt x="0" y="0"/>
                </a:lnTo>
                <a:lnTo>
                  <a:pt x="998" y="1451"/>
                </a:lnTo>
                <a:lnTo>
                  <a:pt x="1451" y="1451"/>
                </a:lnTo>
                <a:close/>
              </a:path>
            </a:pathLst>
          </a:custGeom>
          <a:solidFill>
            <a:srgbClr val="FF9900"/>
          </a:solidFill>
          <a:ln w="9525" cap="flat" cmpd="sng">
            <a:solidFill>
              <a:srgbClr val="FF99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447" name="未知"/>
          <p:cNvSpPr/>
          <p:nvPr/>
        </p:nvSpPr>
        <p:spPr>
          <a:xfrm rot="10800000">
            <a:off x="8761413" y="2997200"/>
            <a:ext cx="1727200" cy="1657350"/>
          </a:xfrm>
          <a:custGeom>
            <a:avLst/>
            <a:gdLst/>
            <a:ahLst/>
            <a:cxnLst/>
            <a:pathLst>
              <a:path w="1451" h="1451">
                <a:moveTo>
                  <a:pt x="1451" y="1451"/>
                </a:moveTo>
                <a:lnTo>
                  <a:pt x="1451" y="0"/>
                </a:lnTo>
                <a:lnTo>
                  <a:pt x="0" y="0"/>
                </a:lnTo>
                <a:lnTo>
                  <a:pt x="998" y="1451"/>
                </a:lnTo>
                <a:lnTo>
                  <a:pt x="1451" y="1451"/>
                </a:lnTo>
                <a:close/>
              </a:path>
            </a:pathLst>
          </a:custGeom>
          <a:noFill/>
          <a:ln w="31750" cap="flat" cmpd="sng">
            <a:solidFill>
              <a:schemeClr val="tx1"/>
            </a:solidFill>
            <a:prstDash val="sysDot"/>
            <a:bevel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448" name="直接连接符 19471"/>
          <p:cNvSpPr/>
          <p:nvPr/>
        </p:nvSpPr>
        <p:spPr>
          <a:xfrm>
            <a:off x="8761413" y="2997200"/>
            <a:ext cx="1587" cy="1657350"/>
          </a:xfrm>
          <a:prstGeom prst="line">
            <a:avLst/>
          </a:prstGeom>
          <a:ln w="31750" cap="flat" cmpd="sng">
            <a:solidFill>
              <a:srgbClr val="FF0000"/>
            </a:solidFill>
            <a:prstDash val="sysDot"/>
            <a:bevel/>
            <a:headEnd type="none" w="med" len="med"/>
            <a:tailEnd type="none" w="med" len="med"/>
          </a:ln>
        </p:spPr>
      </p:sp>
      <p:grpSp>
        <p:nvGrpSpPr>
          <p:cNvPr id="18449" name="组合 19472"/>
          <p:cNvGrpSpPr/>
          <p:nvPr/>
        </p:nvGrpSpPr>
        <p:grpSpPr>
          <a:xfrm rot="-60000">
            <a:off x="8761413" y="4437063"/>
            <a:ext cx="236537" cy="214312"/>
            <a:chOff x="0" y="0"/>
            <a:chExt cx="544" cy="499"/>
          </a:xfrm>
        </p:grpSpPr>
        <p:sp>
          <p:nvSpPr>
            <p:cNvPr id="18450" name="直接连接符 19473"/>
            <p:cNvSpPr/>
            <p:nvPr/>
          </p:nvSpPr>
          <p:spPr>
            <a:xfrm>
              <a:off x="0" y="0"/>
              <a:ext cx="544" cy="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ysDot"/>
              <a:bevel/>
              <a:headEnd type="none" w="med" len="med"/>
              <a:tailEnd type="none" w="med" len="med"/>
            </a:ln>
          </p:spPr>
        </p:sp>
        <p:sp>
          <p:nvSpPr>
            <p:cNvPr id="18451" name="直接连接符 19474"/>
            <p:cNvSpPr/>
            <p:nvPr/>
          </p:nvSpPr>
          <p:spPr>
            <a:xfrm>
              <a:off x="544" y="0"/>
              <a:ext cx="0" cy="499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ysDot"/>
              <a:bevel/>
              <a:headEnd type="none" w="med" len="med"/>
              <a:tailEnd type="none" w="med" len="med"/>
            </a:ln>
          </p:spPr>
        </p:sp>
      </p:grpSp>
      <p:sp>
        <p:nvSpPr>
          <p:cNvPr id="18452" name="直接连接符 19475"/>
          <p:cNvSpPr/>
          <p:nvPr/>
        </p:nvSpPr>
        <p:spPr>
          <a:xfrm>
            <a:off x="5880100" y="4652963"/>
            <a:ext cx="2881313" cy="1587"/>
          </a:xfrm>
          <a:prstGeom prst="line">
            <a:avLst/>
          </a:prstGeom>
          <a:ln w="38100" cap="flat" cmpd="sng">
            <a:solidFill>
              <a:srgbClr val="F63616"/>
            </a:solidFill>
            <a:prstDash val="solid"/>
            <a:bevel/>
            <a:headEnd type="none" w="med" len="med"/>
            <a:tailEnd type="none" w="med" len="med"/>
          </a:ln>
        </p:spPr>
      </p:sp>
      <p:sp>
        <p:nvSpPr>
          <p:cNvPr id="18453" name="矩形 19476"/>
          <p:cNvSpPr/>
          <p:nvPr/>
        </p:nvSpPr>
        <p:spPr>
          <a:xfrm>
            <a:off x="1600518" y="5588000"/>
            <a:ext cx="3853815" cy="584835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 anchor="t">
            <a:spAutoFit/>
          </a:bodyPr>
          <a:p>
            <a:pPr algn="ctr">
              <a:spcBef>
                <a:spcPct val="30000"/>
              </a:spcBef>
            </a:pPr>
            <a:r>
              <a:rPr lang="zh-CN" altLang="en-US" sz="3200" b="1" dirty="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原来平行四边形的底</a:t>
            </a:r>
            <a:endParaRPr lang="zh-CN" altLang="en-US" sz="3200" b="1" dirty="0">
              <a:solidFill>
                <a:schemeClr val="tx1"/>
              </a:solidFill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18454" name="下箭头 19477"/>
          <p:cNvSpPr/>
          <p:nvPr/>
        </p:nvSpPr>
        <p:spPr>
          <a:xfrm>
            <a:off x="3230563" y="5156200"/>
            <a:ext cx="360362" cy="35877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CC"/>
          </a:solidFill>
          <a:ln w="9525">
            <a:noFill/>
          </a:ln>
        </p:spPr>
        <p:txBody>
          <a:bodyPr anchor="t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8455" name="矩形 19478"/>
          <p:cNvSpPr/>
          <p:nvPr/>
        </p:nvSpPr>
        <p:spPr>
          <a:xfrm>
            <a:off x="1970723" y="4724400"/>
            <a:ext cx="3037205" cy="584835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 anchor="t">
            <a:spAutoFit/>
          </a:bodyPr>
          <a:p>
            <a:pPr algn="ctr">
              <a:spcBef>
                <a:spcPct val="30000"/>
              </a:spcBef>
            </a:pPr>
            <a:r>
              <a:rPr lang="zh-CN" altLang="en-US" sz="3200" b="1" dirty="0">
                <a:solidFill>
                  <a:srgbClr val="CC66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（长方形的长）</a:t>
            </a:r>
            <a:endParaRPr lang="zh-CN" altLang="en-US" sz="3200" b="1" dirty="0">
              <a:solidFill>
                <a:srgbClr val="CC6600"/>
              </a:solidFill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  <p:sp>
        <p:nvSpPr>
          <p:cNvPr id="18456" name="矩形 19479"/>
          <p:cNvSpPr/>
          <p:nvPr/>
        </p:nvSpPr>
        <p:spPr>
          <a:xfrm>
            <a:off x="6400801" y="5587683"/>
            <a:ext cx="3853815" cy="584835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 anchor="t">
            <a:spAutoFit/>
          </a:bodyPr>
          <a:p>
            <a:pPr algn="ctr">
              <a:spcBef>
                <a:spcPct val="30000"/>
              </a:spcBef>
            </a:pPr>
            <a:r>
              <a:rPr lang="zh-CN" altLang="en-US" sz="3200" b="1" dirty="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原来平行四边形的底</a:t>
            </a:r>
            <a:endParaRPr lang="zh-CN" altLang="en-US" sz="3200" b="1" dirty="0">
              <a:solidFill>
                <a:schemeClr val="tx1"/>
              </a:solidFill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18457" name="下箭头 19480"/>
          <p:cNvSpPr/>
          <p:nvPr/>
        </p:nvSpPr>
        <p:spPr>
          <a:xfrm>
            <a:off x="7248525" y="5157788"/>
            <a:ext cx="360363" cy="35877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FF"/>
          </a:solidFill>
          <a:ln w="9525">
            <a:noFill/>
          </a:ln>
        </p:spPr>
        <p:txBody>
          <a:bodyPr anchor="t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8458" name="矩形 19481"/>
          <p:cNvSpPr/>
          <p:nvPr/>
        </p:nvSpPr>
        <p:spPr>
          <a:xfrm>
            <a:off x="5917249" y="4652963"/>
            <a:ext cx="3037205" cy="584835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 anchor="t">
            <a:spAutoFit/>
          </a:bodyPr>
          <a:p>
            <a:pPr algn="ctr">
              <a:spcBef>
                <a:spcPct val="30000"/>
              </a:spcBef>
            </a:pPr>
            <a:r>
              <a:rPr lang="zh-CN" altLang="en-US" sz="3200" b="1" dirty="0">
                <a:solidFill>
                  <a:srgbClr val="CC66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（长方形的长）</a:t>
            </a:r>
            <a:endParaRPr lang="zh-CN" altLang="en-US" sz="3200" b="1" dirty="0">
              <a:solidFill>
                <a:srgbClr val="CC6600"/>
              </a:solidFill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  <p:sp>
        <p:nvSpPr>
          <p:cNvPr id="18459" name="Text Box 11"/>
          <p:cNvSpPr txBox="1"/>
          <p:nvPr/>
        </p:nvSpPr>
        <p:spPr>
          <a:xfrm>
            <a:off x="5189855" y="2013585"/>
            <a:ext cx="671195" cy="3767455"/>
          </a:xfrm>
          <a:prstGeom prst="rect">
            <a:avLst/>
          </a:prstGeom>
          <a:noFill/>
          <a:ln w="9525">
            <a:noFill/>
          </a:ln>
        </p:spPr>
        <p:txBody>
          <a:bodyPr vert="eaVert" wrap="none" lIns="90000" tIns="46800" rIns="90000" bIns="46800" anchor="t">
            <a:spAutoFit/>
          </a:bodyPr>
          <a:p>
            <a:pPr algn="ctr"/>
            <a:r>
              <a:rPr lang="zh-CN" altLang="en-US" sz="3200" b="1" dirty="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原来平行四边形的高</a:t>
            </a:r>
            <a:endParaRPr lang="zh-CN" altLang="en-US" sz="3200" b="1" dirty="0">
              <a:solidFill>
                <a:schemeClr val="tx1"/>
              </a:solidFill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18460" name="AutoShape 14"/>
          <p:cNvSpPr/>
          <p:nvPr/>
        </p:nvSpPr>
        <p:spPr>
          <a:xfrm rot="-5400000" flipH="1">
            <a:off x="5059363" y="3816350"/>
            <a:ext cx="342900" cy="287338"/>
          </a:xfrm>
          <a:prstGeom prst="downArrow">
            <a:avLst>
              <a:gd name="adj1" fmla="val 50000"/>
              <a:gd name="adj2" fmla="val 22513"/>
            </a:avLst>
          </a:prstGeom>
          <a:solidFill>
            <a:srgbClr val="FF99CC"/>
          </a:solidFill>
          <a:ln w="9525">
            <a:noFill/>
          </a:ln>
        </p:spPr>
        <p:txBody>
          <a:bodyPr vert="eaVert" wrap="none" lIns="90000" tIns="46800" rIns="90000" bIns="46800" anchor="ctr"/>
          <a:p>
            <a:endParaRPr lang="zh-CN" altLang="en-US" sz="18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8461" name="Text Box 16"/>
          <p:cNvSpPr txBox="1"/>
          <p:nvPr/>
        </p:nvSpPr>
        <p:spPr>
          <a:xfrm>
            <a:off x="4576128" y="2672716"/>
            <a:ext cx="609600" cy="2595245"/>
          </a:xfrm>
          <a:prstGeom prst="rect">
            <a:avLst/>
          </a:prstGeom>
          <a:noFill/>
          <a:ln w="9525">
            <a:noFill/>
          </a:ln>
        </p:spPr>
        <p:txBody>
          <a:bodyPr vert="eaVert" wrap="none" lIns="90000" tIns="46800" rIns="90000" bIns="46800" anchor="t">
            <a:spAutoFit/>
          </a:bodyPr>
          <a:p>
            <a:pPr algn="ctr"/>
            <a:r>
              <a:rPr lang="zh-CN" altLang="en-US" sz="2800" b="1" dirty="0">
                <a:solidFill>
                  <a:srgbClr val="CC66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（长方形的宽）</a:t>
            </a:r>
            <a:endParaRPr lang="zh-CN" altLang="en-US" sz="2800" b="1" dirty="0">
              <a:solidFill>
                <a:srgbClr val="CC6600"/>
              </a:solidFill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  <p:sp>
        <p:nvSpPr>
          <p:cNvPr id="18462" name="Text Box 11"/>
          <p:cNvSpPr txBox="1"/>
          <p:nvPr/>
        </p:nvSpPr>
        <p:spPr>
          <a:xfrm>
            <a:off x="10488613" y="1820545"/>
            <a:ext cx="671195" cy="3767455"/>
          </a:xfrm>
          <a:prstGeom prst="rect">
            <a:avLst/>
          </a:prstGeom>
          <a:noFill/>
          <a:ln w="9525">
            <a:noFill/>
          </a:ln>
        </p:spPr>
        <p:txBody>
          <a:bodyPr vert="eaVert" wrap="none" lIns="90000" tIns="46800" rIns="90000" bIns="46800" anchor="t">
            <a:spAutoFit/>
          </a:bodyPr>
          <a:p>
            <a:pPr algn="ctr"/>
            <a:r>
              <a:rPr lang="zh-CN" altLang="en-US" sz="3200" b="1" dirty="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原来平行四边形的高</a:t>
            </a:r>
            <a:endParaRPr lang="zh-CN" altLang="en-US" sz="3200" b="1" dirty="0">
              <a:solidFill>
                <a:schemeClr val="tx1"/>
              </a:solidFill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18463" name="AutoShape 14"/>
          <p:cNvSpPr/>
          <p:nvPr/>
        </p:nvSpPr>
        <p:spPr>
          <a:xfrm rot="-5400000" flipH="1">
            <a:off x="9417050" y="3636963"/>
            <a:ext cx="342900" cy="358775"/>
          </a:xfrm>
          <a:prstGeom prst="downArrow">
            <a:avLst>
              <a:gd name="adj1" fmla="val 50000"/>
              <a:gd name="adj2" fmla="val 23556"/>
            </a:avLst>
          </a:prstGeom>
          <a:solidFill>
            <a:srgbClr val="FF99CC"/>
          </a:solidFill>
          <a:ln w="9525">
            <a:noFill/>
          </a:ln>
        </p:spPr>
        <p:txBody>
          <a:bodyPr vert="eaVert" wrap="none" lIns="90000" tIns="46800" rIns="90000" bIns="46800" anchor="ctr"/>
          <a:p>
            <a:endParaRPr lang="zh-CN" altLang="en-US" sz="18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8464" name="Text Box 16"/>
          <p:cNvSpPr txBox="1"/>
          <p:nvPr/>
        </p:nvSpPr>
        <p:spPr>
          <a:xfrm>
            <a:off x="8791893" y="2385378"/>
            <a:ext cx="671195" cy="2950845"/>
          </a:xfrm>
          <a:prstGeom prst="rect">
            <a:avLst/>
          </a:prstGeom>
          <a:noFill/>
          <a:ln w="9525">
            <a:noFill/>
          </a:ln>
        </p:spPr>
        <p:txBody>
          <a:bodyPr vert="eaVert" wrap="none" lIns="90000" tIns="46800" rIns="90000" bIns="46800" anchor="t">
            <a:spAutoFit/>
          </a:bodyPr>
          <a:p>
            <a:pPr algn="ctr"/>
            <a:r>
              <a:rPr lang="zh-CN" altLang="en-US" sz="3200" b="1" dirty="0">
                <a:solidFill>
                  <a:srgbClr val="CC66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（长方形的宽）</a:t>
            </a:r>
            <a:endParaRPr lang="zh-CN" altLang="en-US" sz="3200" b="1" dirty="0">
              <a:solidFill>
                <a:srgbClr val="CC6600"/>
              </a:solidFill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  <p:sp>
        <p:nvSpPr>
          <p:cNvPr id="18465" name="下箭头 19488"/>
          <p:cNvSpPr/>
          <p:nvPr/>
        </p:nvSpPr>
        <p:spPr>
          <a:xfrm rot="2213444">
            <a:off x="4224338" y="2133600"/>
            <a:ext cx="360362" cy="566738"/>
          </a:xfrm>
          <a:prstGeom prst="downArrow">
            <a:avLst>
              <a:gd name="adj1" fmla="val 50000"/>
              <a:gd name="adj2" fmla="val 39302"/>
            </a:avLst>
          </a:prstGeom>
          <a:solidFill>
            <a:srgbClr val="FF99FF"/>
          </a:solidFill>
          <a:ln w="9525">
            <a:noFill/>
          </a:ln>
        </p:spPr>
        <p:txBody>
          <a:bodyPr anchor="t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8466" name="下箭头 19489"/>
          <p:cNvSpPr/>
          <p:nvPr/>
        </p:nvSpPr>
        <p:spPr>
          <a:xfrm rot="19602158">
            <a:off x="6961188" y="2276475"/>
            <a:ext cx="360362" cy="576263"/>
          </a:xfrm>
          <a:prstGeom prst="downArrow">
            <a:avLst>
              <a:gd name="adj1" fmla="val 50000"/>
              <a:gd name="adj2" fmla="val 39963"/>
            </a:avLst>
          </a:prstGeom>
          <a:solidFill>
            <a:srgbClr val="FF99FF"/>
          </a:solidFill>
          <a:ln w="9525">
            <a:noFill/>
          </a:ln>
        </p:spPr>
        <p:txBody>
          <a:bodyPr anchor="t"/>
          <a:p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2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6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35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2708 0.000000 L -0.227812 -0.000556 " pathEditMode="relative" rAng="0" ptsTypes="">
                                      <p:cBhvr>
                                        <p:cTn id="48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9530 -0.004906 L -0.238645 -0.001665 " pathEditMode="relative" rAng="0" ptsTypes="">
                                      <p:cBhvr>
                                        <p:cTn id="52" dur="2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" y="2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500"/>
                            </p:stCondLst>
                            <p:childTnLst>
                              <p:par>
                                <p:cTn id="91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8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5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7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3" grpId="0"/>
      <p:bldP spid="18455" grpId="0"/>
      <p:bldP spid="18456" grpId="0"/>
      <p:bldP spid="18458" grpId="0"/>
      <p:bldP spid="18459" grpId="0"/>
      <p:bldP spid="18461" grpId="0"/>
      <p:bldP spid="18462" grpId="0"/>
      <p:bldP spid="18463" grpId="0" bldLvl="0" animBg="1"/>
      <p:bldP spid="184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2573020" y="2621915"/>
            <a:ext cx="7198360" cy="2057400"/>
            <a:chOff x="4079" y="5768"/>
            <a:chExt cx="11336" cy="2696"/>
          </a:xfrm>
        </p:grpSpPr>
        <p:pic>
          <p:nvPicPr>
            <p:cNvPr id="14354" name="图片 14353" descr="C:\Documents and Settings\Administrator\桌面\图片1.png图片1"/>
            <p:cNvPicPr>
              <a:picLocks noChangeAspect="1"/>
            </p:cNvPicPr>
            <p:nvPr/>
          </p:nvPicPr>
          <p:blipFill>
            <a:blip r:embed="rId1"/>
            <a:srcRect b="17880"/>
            <a:stretch>
              <a:fillRect/>
            </a:stretch>
          </p:blipFill>
          <p:spPr>
            <a:xfrm>
              <a:off x="9851" y="5768"/>
              <a:ext cx="5564" cy="26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79" y="6102"/>
              <a:ext cx="5204" cy="2250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644525" y="395605"/>
            <a:ext cx="3243580" cy="1014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6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  <a:cs typeface="楷体_GB2312" panose="02010609030101010101" pitchFamily="49" charset="-122"/>
                <a:sym typeface="+mn-ea"/>
              </a:rPr>
              <a:t>做一做：</a:t>
            </a:r>
            <a:endParaRPr lang="zh-CN" altLang="en-US" sz="60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_GB2312" panose="02010609030101010101" pitchFamily="49" charset="-122"/>
              <a:ea typeface="楷体_GB2312" panose="02010609030101010101" pitchFamily="49" charset="-122"/>
              <a:cs typeface="楷体_GB2312" panose="02010609030101010101" pitchFamily="49" charset="-122"/>
              <a:sym typeface="+mn-ea"/>
            </a:endParaRPr>
          </a:p>
        </p:txBody>
      </p:sp>
      <p:grpSp>
        <p:nvGrpSpPr>
          <p:cNvPr id="14376" name="组合 14375"/>
          <p:cNvGrpSpPr/>
          <p:nvPr/>
        </p:nvGrpSpPr>
        <p:grpSpPr>
          <a:xfrm>
            <a:off x="4542790" y="1130935"/>
            <a:ext cx="6245855" cy="904124"/>
            <a:chOff x="-21" y="1386"/>
            <a:chExt cx="1371" cy="559"/>
          </a:xfrm>
        </p:grpSpPr>
        <p:sp>
          <p:nvSpPr>
            <p:cNvPr id="14368" name="圆角矩形标注 14367"/>
            <p:cNvSpPr/>
            <p:nvPr/>
          </p:nvSpPr>
          <p:spPr>
            <a:xfrm>
              <a:off x="-21" y="1386"/>
              <a:ext cx="1122" cy="553"/>
            </a:xfrm>
            <a:prstGeom prst="wedgeRoundRectCallout">
              <a:avLst>
                <a:gd name="adj1" fmla="val -1250"/>
                <a:gd name="adj2" fmla="val 79653"/>
                <a:gd name="adj3" fmla="val 16667"/>
              </a:avLst>
            </a:prstGeom>
            <a:solidFill>
              <a:schemeClr val="bg1"/>
            </a:solidFill>
            <a:ln w="19050" cap="flat" cmpd="sng">
              <a:solidFill>
                <a:srgbClr val="33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4369" name="矩形 14368"/>
            <p:cNvSpPr/>
            <p:nvPr/>
          </p:nvSpPr>
          <p:spPr>
            <a:xfrm>
              <a:off x="95" y="1386"/>
              <a:ext cx="1255" cy="55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>
                <a:lnSpc>
                  <a:spcPct val="120000"/>
                </a:lnSpc>
              </a:pPr>
              <a:r>
                <a:rPr lang="zh-CN" altLang="en-US" sz="4400" b="1" dirty="0">
                  <a:latin typeface="Arial" panose="020B0604020202020204" pitchFamily="34" charset="0"/>
                  <a:ea typeface="楷体_GB2312" panose="02010609030101010101" pitchFamily="49" charset="-122"/>
                </a:rPr>
                <a:t>哪个花坛大呢？</a:t>
              </a:r>
              <a:endParaRPr lang="zh-CN" altLang="en-US" sz="4400" b="1" dirty="0">
                <a:latin typeface="Arial" panose="020B0604020202020204" pitchFamily="34" charset="0"/>
                <a:ea typeface="楷体_GB2312" panose="02010609030101010101" pitchFamily="49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546985" y="4589780"/>
            <a:ext cx="3323590" cy="1011555"/>
            <a:chOff x="4058" y="7228"/>
            <a:chExt cx="5234" cy="1593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4058" y="7228"/>
              <a:ext cx="523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文本框 5"/>
            <p:cNvSpPr txBox="1"/>
            <p:nvPr/>
          </p:nvSpPr>
          <p:spPr>
            <a:xfrm>
              <a:off x="5474" y="7369"/>
              <a:ext cx="2403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5400" b="1">
                  <a:solidFill>
                    <a:schemeClr val="tx1"/>
                  </a:solidFill>
                </a:rPr>
                <a:t>7cm</a:t>
              </a:r>
              <a:endParaRPr lang="en-US" altLang="zh-CN" sz="5400" b="1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459220" y="4624070"/>
            <a:ext cx="2967355" cy="977265"/>
            <a:chOff x="10172" y="7282"/>
            <a:chExt cx="4673" cy="1539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10172" y="7282"/>
              <a:ext cx="4673" cy="2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>
              <a:off x="11307" y="7369"/>
              <a:ext cx="2403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5400" b="1">
                  <a:solidFill>
                    <a:schemeClr val="tx1"/>
                  </a:solidFill>
                </a:rPr>
                <a:t>6cm</a:t>
              </a:r>
              <a:endParaRPr lang="en-US" altLang="zh-CN" sz="5400" b="1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390015" y="2877185"/>
            <a:ext cx="1711325" cy="1746250"/>
            <a:chOff x="2189" y="4531"/>
            <a:chExt cx="2695" cy="2750"/>
          </a:xfrm>
        </p:grpSpPr>
        <p:cxnSp>
          <p:nvCxnSpPr>
            <p:cNvPr id="10" name="直接连接符 9"/>
            <p:cNvCxnSpPr/>
            <p:nvPr/>
          </p:nvCxnSpPr>
          <p:spPr>
            <a:xfrm flipH="1">
              <a:off x="4030" y="4531"/>
              <a:ext cx="28" cy="27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11"/>
            <p:cNvSpPr txBox="1"/>
            <p:nvPr/>
          </p:nvSpPr>
          <p:spPr>
            <a:xfrm>
              <a:off x="2189" y="5369"/>
              <a:ext cx="2695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5400" b="1">
                  <a:solidFill>
                    <a:schemeClr val="tx1"/>
                  </a:solidFill>
                </a:rPr>
                <a:t>3cm</a:t>
              </a:r>
              <a:endParaRPr lang="en-US" altLang="zh-CN" sz="5400" b="1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9410065" y="2741930"/>
            <a:ext cx="1635760" cy="1882140"/>
            <a:chOff x="14819" y="4318"/>
            <a:chExt cx="2576" cy="2964"/>
          </a:xfrm>
        </p:grpSpPr>
        <p:sp>
          <p:nvSpPr>
            <p:cNvPr id="14" name="文本框 13"/>
            <p:cNvSpPr txBox="1"/>
            <p:nvPr/>
          </p:nvSpPr>
          <p:spPr>
            <a:xfrm>
              <a:off x="15554" y="5398"/>
              <a:ext cx="1841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4800" b="1">
                  <a:solidFill>
                    <a:schemeClr val="tx1"/>
                  </a:solidFill>
                </a:rPr>
                <a:t>5cm</a:t>
              </a:r>
              <a:endParaRPr lang="en-US" altLang="zh-CN" sz="4800" b="1">
                <a:solidFill>
                  <a:schemeClr val="tx1"/>
                </a:solidFill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 flipH="1">
              <a:off x="14819" y="4318"/>
              <a:ext cx="534" cy="2964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>
          <a:xfrm>
            <a:off x="6798945" y="2758440"/>
            <a:ext cx="1906905" cy="1865630"/>
            <a:chOff x="10707" y="4344"/>
            <a:chExt cx="3003" cy="2938"/>
          </a:xfrm>
        </p:grpSpPr>
        <p:grpSp>
          <p:nvGrpSpPr>
            <p:cNvPr id="17" name="组合 16"/>
            <p:cNvGrpSpPr/>
            <p:nvPr/>
          </p:nvGrpSpPr>
          <p:grpSpPr>
            <a:xfrm>
              <a:off x="10707" y="4344"/>
              <a:ext cx="455" cy="2938"/>
              <a:chOff x="10707" y="4344"/>
              <a:chExt cx="455" cy="2938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10707" y="4344"/>
                <a:ext cx="0" cy="2938"/>
              </a:xfrm>
              <a:prstGeom prst="line">
                <a:avLst/>
              </a:prstGeom>
              <a:ln w="571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441" name="组合 19464"/>
              <p:cNvGrpSpPr/>
              <p:nvPr/>
            </p:nvGrpSpPr>
            <p:grpSpPr>
              <a:xfrm rot="5400000" flipH="1">
                <a:off x="10690" y="6808"/>
                <a:ext cx="490" cy="455"/>
                <a:chOff x="0" y="0"/>
                <a:chExt cx="544" cy="499"/>
              </a:xfrm>
            </p:grpSpPr>
            <p:sp>
              <p:nvSpPr>
                <p:cNvPr id="18442" name="直接连接符 19465"/>
                <p:cNvSpPr/>
                <p:nvPr/>
              </p:nvSpPr>
              <p:spPr>
                <a:xfrm>
                  <a:off x="0" y="0"/>
                  <a:ext cx="544" cy="0"/>
                </a:xfrm>
                <a:prstGeom prst="line">
                  <a:avLst/>
                </a:prstGeom>
                <a:ln w="57150" cap="flat" cmpd="sng">
                  <a:solidFill>
                    <a:schemeClr val="tx1"/>
                  </a:solidFill>
                  <a:prstDash val="sysDot"/>
                  <a:bevel/>
                  <a:headEnd type="none" w="med" len="med"/>
                  <a:tailEnd type="none" w="med" len="med"/>
                </a:ln>
              </p:spPr>
            </p:sp>
            <p:sp>
              <p:nvSpPr>
                <p:cNvPr id="18443" name="直接连接符 19466"/>
                <p:cNvSpPr/>
                <p:nvPr/>
              </p:nvSpPr>
              <p:spPr>
                <a:xfrm>
                  <a:off x="544" y="0"/>
                  <a:ext cx="0" cy="499"/>
                </a:xfrm>
                <a:prstGeom prst="line">
                  <a:avLst/>
                </a:prstGeom>
                <a:ln w="57150" cap="flat" cmpd="sng">
                  <a:solidFill>
                    <a:schemeClr val="tx1"/>
                  </a:solidFill>
                  <a:prstDash val="sysDot"/>
                  <a:bevel/>
                  <a:headEnd type="none" w="med" len="med"/>
                  <a:tailEnd type="none" w="med" len="med"/>
                </a:ln>
              </p:spPr>
            </p:sp>
          </p:grpSp>
        </p:grpSp>
        <p:sp>
          <p:nvSpPr>
            <p:cNvPr id="18" name="文本框 17"/>
            <p:cNvSpPr txBox="1"/>
            <p:nvPr/>
          </p:nvSpPr>
          <p:spPr>
            <a:xfrm>
              <a:off x="11054" y="5466"/>
              <a:ext cx="2656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5400" b="1">
                  <a:solidFill>
                    <a:schemeClr val="tx1"/>
                  </a:solidFill>
                </a:rPr>
                <a:t>4cm</a:t>
              </a:r>
              <a:endParaRPr lang="en-US" altLang="zh-CN" sz="5400" b="1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4000">
                                        <p:cTn display="1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14" name="Line 1034"/>
          <p:cNvSpPr>
            <a:spLocks noChangeShapeType="1"/>
          </p:cNvSpPr>
          <p:nvPr/>
        </p:nvSpPr>
        <p:spPr bwMode="auto">
          <a:xfrm flipV="1">
            <a:off x="1690370" y="1828165"/>
            <a:ext cx="8811895" cy="113665"/>
          </a:xfrm>
          <a:prstGeom prst="line">
            <a:avLst/>
          </a:prstGeom>
          <a:noFill/>
          <a:ln w="38100" cap="rnd">
            <a:solidFill>
              <a:srgbClr val="FF000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2400">
              <a:solidFill>
                <a:srgbClr val="000000"/>
              </a:solidFill>
            </a:endParaRPr>
          </a:p>
        </p:txBody>
      </p:sp>
      <p:sp>
        <p:nvSpPr>
          <p:cNvPr id="149515" name="Line 1035"/>
          <p:cNvSpPr>
            <a:spLocks noChangeShapeType="1"/>
          </p:cNvSpPr>
          <p:nvPr/>
        </p:nvSpPr>
        <p:spPr bwMode="auto">
          <a:xfrm flipV="1">
            <a:off x="1605915" y="3895090"/>
            <a:ext cx="8883015" cy="77470"/>
          </a:xfrm>
          <a:prstGeom prst="line">
            <a:avLst/>
          </a:prstGeom>
          <a:noFill/>
          <a:ln w="38100" cap="rnd">
            <a:solidFill>
              <a:srgbClr val="FF000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2400">
              <a:solidFill>
                <a:srgbClr val="000000"/>
              </a:solidFill>
            </a:endParaRPr>
          </a:p>
        </p:txBody>
      </p:sp>
      <p:sp>
        <p:nvSpPr>
          <p:cNvPr id="149521" name="Text Box 1041"/>
          <p:cNvSpPr txBox="1">
            <a:spLocks noChangeArrowheads="1"/>
          </p:cNvSpPr>
          <p:nvPr/>
        </p:nvSpPr>
        <p:spPr bwMode="auto">
          <a:xfrm>
            <a:off x="6553200" y="4038600"/>
            <a:ext cx="1066800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4000" b="1">
                <a:solidFill>
                  <a:srgbClr val="FF0000"/>
                </a:solidFill>
                <a:ea typeface="黑体" panose="02010600030101010101" pitchFamily="2" charset="-122"/>
              </a:rPr>
              <a:t> </a:t>
            </a:r>
            <a:r>
              <a:rPr kumimoji="1" lang="zh-CN" altLang="en-US" sz="4000" b="1">
                <a:solidFill>
                  <a:srgbClr val="FF0000"/>
                </a:solidFill>
                <a:ea typeface="黑体" panose="02010600030101010101" pitchFamily="2" charset="-122"/>
              </a:rPr>
              <a:t>底</a:t>
            </a:r>
            <a:endParaRPr kumimoji="1" lang="zh-CN" altLang="en-US" sz="4000" b="1">
              <a:solidFill>
                <a:srgbClr val="FF0000"/>
              </a:solidFill>
              <a:ea typeface="黑体" panose="02010600030101010101" pitchFamily="2" charset="-122"/>
            </a:endParaRPr>
          </a:p>
        </p:txBody>
      </p:sp>
      <p:sp>
        <p:nvSpPr>
          <p:cNvPr id="149522" name="Text Box 1042"/>
          <p:cNvSpPr txBox="1">
            <a:spLocks noChangeArrowheads="1"/>
          </p:cNvSpPr>
          <p:nvPr/>
        </p:nvSpPr>
        <p:spPr bwMode="auto">
          <a:xfrm>
            <a:off x="892175" y="4745355"/>
            <a:ext cx="2362200" cy="1014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6000" b="1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结论</a:t>
            </a:r>
            <a:r>
              <a:rPr kumimoji="1" lang="zh-CN" altLang="en-US" sz="4800" b="1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：</a:t>
            </a:r>
            <a:endParaRPr kumimoji="1" lang="zh-CN" altLang="en-US" sz="4800" b="1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49523" name="Text Box 1043"/>
          <p:cNvSpPr txBox="1">
            <a:spLocks noChangeArrowheads="1"/>
          </p:cNvSpPr>
          <p:nvPr/>
        </p:nvSpPr>
        <p:spPr bwMode="auto">
          <a:xfrm>
            <a:off x="3104515" y="4868545"/>
            <a:ext cx="8824595" cy="82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48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同底等高的平行四边形面积相等。</a:t>
            </a:r>
            <a:endParaRPr kumimoji="1" lang="zh-CN" altLang="en-US" sz="4800" b="1">
              <a:solidFill>
                <a:schemeClr val="tx1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pic>
        <p:nvPicPr>
          <p:cNvPr id="14354" name="图片 14353" descr="C:\Documents and Settings\Administrator\桌面\图片1.png图片1"/>
          <p:cNvPicPr>
            <a:picLocks noChangeAspect="1"/>
          </p:cNvPicPr>
          <p:nvPr/>
        </p:nvPicPr>
        <p:blipFill>
          <a:blip r:embed="rId1"/>
          <a:srcRect b="17880"/>
          <a:stretch>
            <a:fillRect/>
          </a:stretch>
        </p:blipFill>
        <p:spPr>
          <a:xfrm>
            <a:off x="6016625" y="1743710"/>
            <a:ext cx="3533140" cy="21901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平行四边形 2"/>
          <p:cNvSpPr/>
          <p:nvPr/>
        </p:nvSpPr>
        <p:spPr>
          <a:xfrm>
            <a:off x="6226810" y="1877695"/>
            <a:ext cx="3306445" cy="2062480"/>
          </a:xfrm>
          <a:prstGeom prst="parallelogram">
            <a:avLst>
              <a:gd name="adj" fmla="val 15732"/>
            </a:avLst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AutoShape 1030"/>
          <p:cNvSpPr>
            <a:spLocks noChangeArrowheads="1"/>
          </p:cNvSpPr>
          <p:nvPr/>
        </p:nvSpPr>
        <p:spPr bwMode="auto">
          <a:xfrm rot="21566638" flipH="1">
            <a:off x="2064385" y="1912620"/>
            <a:ext cx="7118985" cy="2026920"/>
          </a:xfrm>
          <a:prstGeom prst="parallelogram">
            <a:avLst>
              <a:gd name="adj" fmla="val 208449"/>
            </a:avLst>
          </a:prstGeom>
          <a:solidFill>
            <a:srgbClr val="FF9900">
              <a:alpha val="50000"/>
            </a:srgbClr>
          </a:solidFill>
          <a:ln w="9525">
            <a:solidFill>
              <a:srgbClr val="FF99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2400">
              <a:solidFill>
                <a:srgbClr val="000000"/>
              </a:solidFill>
            </a:endParaRPr>
          </a:p>
        </p:txBody>
      </p:sp>
      <p:grpSp>
        <p:nvGrpSpPr>
          <p:cNvPr id="14376" name="组合 14375"/>
          <p:cNvGrpSpPr/>
          <p:nvPr/>
        </p:nvGrpSpPr>
        <p:grpSpPr>
          <a:xfrm>
            <a:off x="4647565" y="426720"/>
            <a:ext cx="5574491" cy="983615"/>
            <a:chOff x="-245" y="1179"/>
            <a:chExt cx="1186" cy="553"/>
          </a:xfrm>
        </p:grpSpPr>
        <p:sp>
          <p:nvSpPr>
            <p:cNvPr id="14368" name="圆角矩形标注 14367"/>
            <p:cNvSpPr/>
            <p:nvPr/>
          </p:nvSpPr>
          <p:spPr>
            <a:xfrm>
              <a:off x="-245" y="1179"/>
              <a:ext cx="1122" cy="553"/>
            </a:xfrm>
            <a:prstGeom prst="wedgeRoundRectCallout">
              <a:avLst>
                <a:gd name="adj1" fmla="val -1250"/>
                <a:gd name="adj2" fmla="val 79653"/>
                <a:gd name="adj3" fmla="val 16667"/>
              </a:avLst>
            </a:prstGeom>
            <a:solidFill>
              <a:schemeClr val="bg1"/>
            </a:solidFill>
            <a:ln w="19050" cap="flat" cmpd="sng">
              <a:solidFill>
                <a:srgbClr val="33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4369" name="矩形 14368"/>
            <p:cNvSpPr/>
            <p:nvPr/>
          </p:nvSpPr>
          <p:spPr>
            <a:xfrm>
              <a:off x="-120" y="1192"/>
              <a:ext cx="1061" cy="50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>
                <a:lnSpc>
                  <a:spcPct val="120000"/>
                </a:lnSpc>
              </a:pPr>
              <a:r>
                <a:rPr lang="zh-CN" altLang="en-US" sz="4400" b="1" dirty="0">
                  <a:latin typeface="Arial" panose="020B0604020202020204" pitchFamily="34" charset="0"/>
                  <a:ea typeface="楷体_GB2312" panose="02010609030101010101" pitchFamily="49" charset="-122"/>
                </a:rPr>
                <a:t>哪个花坛大呢？</a:t>
              </a:r>
              <a:endParaRPr lang="zh-CN" altLang="en-US" sz="4400" b="1" dirty="0">
                <a:latin typeface="Arial" panose="020B0604020202020204" pitchFamily="34" charset="0"/>
                <a:ea typeface="楷体_GB2312" panose="02010609030101010101" pitchFamily="49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644525" y="395605"/>
            <a:ext cx="3243580" cy="1014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6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  <a:cs typeface="楷体_GB2312" panose="02010609030101010101" pitchFamily="49" charset="-122"/>
                <a:sym typeface="+mn-ea"/>
              </a:rPr>
              <a:t>想一想：</a:t>
            </a:r>
            <a:endParaRPr lang="zh-CN" altLang="en-US" sz="60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_GB2312" panose="02010609030101010101" pitchFamily="49" charset="-122"/>
              <a:ea typeface="楷体_GB2312" panose="02010609030101010101" pitchFamily="49" charset="-122"/>
              <a:cs typeface="楷体_GB2312" panose="02010609030101010101" pitchFamily="49" charset="-122"/>
              <a:sym typeface="+mn-ea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061210" y="1936115"/>
            <a:ext cx="1498600" cy="2028190"/>
            <a:chOff x="2529" y="3054"/>
            <a:chExt cx="2360" cy="3194"/>
          </a:xfrm>
        </p:grpSpPr>
        <p:cxnSp>
          <p:nvCxnSpPr>
            <p:cNvPr id="10" name="直接连接符 9"/>
            <p:cNvCxnSpPr/>
            <p:nvPr/>
          </p:nvCxnSpPr>
          <p:spPr>
            <a:xfrm flipH="1">
              <a:off x="2529" y="3054"/>
              <a:ext cx="35" cy="3192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441" name="组合 19464"/>
            <p:cNvGrpSpPr/>
            <p:nvPr/>
          </p:nvGrpSpPr>
          <p:grpSpPr>
            <a:xfrm rot="5400000" flipH="1">
              <a:off x="2521" y="5775"/>
              <a:ext cx="490" cy="455"/>
              <a:chOff x="0" y="0"/>
              <a:chExt cx="544" cy="499"/>
            </a:xfrm>
          </p:grpSpPr>
          <p:sp>
            <p:nvSpPr>
              <p:cNvPr id="18442" name="直接连接符 19465"/>
              <p:cNvSpPr/>
              <p:nvPr/>
            </p:nvSpPr>
            <p:spPr>
              <a:xfrm>
                <a:off x="0" y="0"/>
                <a:ext cx="544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ysDot"/>
                <a:bevel/>
                <a:headEnd type="none" w="med" len="med"/>
                <a:tailEnd type="none" w="med" len="med"/>
              </a:ln>
            </p:spPr>
          </p:sp>
          <p:sp>
            <p:nvSpPr>
              <p:cNvPr id="18443" name="直接连接符 19466"/>
              <p:cNvSpPr/>
              <p:nvPr/>
            </p:nvSpPr>
            <p:spPr>
              <a:xfrm>
                <a:off x="544" y="0"/>
                <a:ext cx="0" cy="499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ysDot"/>
                <a:bevel/>
                <a:headEnd type="none" w="med" len="med"/>
                <a:tailEnd type="none" w="med" len="med"/>
              </a:ln>
            </p:spPr>
          </p:sp>
        </p:grpSp>
        <p:sp>
          <p:nvSpPr>
            <p:cNvPr id="11" name="文本框 10"/>
            <p:cNvSpPr txBox="1"/>
            <p:nvPr/>
          </p:nvSpPr>
          <p:spPr>
            <a:xfrm>
              <a:off x="2993" y="4557"/>
              <a:ext cx="189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kumimoji="1" lang="zh-CN" altLang="en-US" sz="4000" b="1">
                  <a:solidFill>
                    <a:srgbClr val="FF0000"/>
                  </a:solidFill>
                  <a:ea typeface="黑体" panose="02010600030101010101" pitchFamily="2" charset="-122"/>
                </a:rPr>
                <a:t>高</a:t>
              </a:r>
              <a:endParaRPr kumimoji="1" lang="zh-CN" altLang="en-US" sz="4000" b="1">
                <a:solidFill>
                  <a:srgbClr val="FF0000"/>
                </a:solidFill>
                <a:ea typeface="黑体" panose="02010600030101010101" pitchFamily="2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061210" y="1895475"/>
            <a:ext cx="1476375" cy="2011045"/>
            <a:chOff x="1316" y="3276"/>
            <a:chExt cx="2325" cy="3167"/>
          </a:xfrm>
        </p:grpSpPr>
        <p:cxnSp>
          <p:nvCxnSpPr>
            <p:cNvPr id="14" name="直接连接符 13"/>
            <p:cNvCxnSpPr/>
            <p:nvPr/>
          </p:nvCxnSpPr>
          <p:spPr>
            <a:xfrm flipH="1">
              <a:off x="1316" y="3276"/>
              <a:ext cx="39" cy="3167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9464"/>
            <p:cNvGrpSpPr/>
            <p:nvPr/>
          </p:nvGrpSpPr>
          <p:grpSpPr>
            <a:xfrm rot="5400000" flipH="1">
              <a:off x="1387" y="5969"/>
              <a:ext cx="490" cy="455"/>
              <a:chOff x="-215" y="1244"/>
              <a:chExt cx="544" cy="499"/>
            </a:xfrm>
          </p:grpSpPr>
          <p:sp>
            <p:nvSpPr>
              <p:cNvPr id="16" name="直接连接符 19465"/>
              <p:cNvSpPr/>
              <p:nvPr/>
            </p:nvSpPr>
            <p:spPr>
              <a:xfrm>
                <a:off x="-215" y="1333"/>
                <a:ext cx="544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ysDot"/>
                <a:bevel/>
                <a:headEnd type="none" w="med" len="med"/>
                <a:tailEnd type="none" w="med" len="med"/>
              </a:ln>
            </p:spPr>
          </p:sp>
          <p:sp>
            <p:nvSpPr>
              <p:cNvPr id="17" name="直接连接符 19466"/>
              <p:cNvSpPr/>
              <p:nvPr/>
            </p:nvSpPr>
            <p:spPr>
              <a:xfrm>
                <a:off x="272" y="1244"/>
                <a:ext cx="0" cy="499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ysDot"/>
                <a:bevel/>
                <a:headEnd type="none" w="med" len="med"/>
                <a:tailEnd type="none" w="med" len="med"/>
              </a:ln>
            </p:spPr>
          </p:sp>
        </p:grpSp>
        <p:sp>
          <p:nvSpPr>
            <p:cNvPr id="18" name="文本框 17"/>
            <p:cNvSpPr txBox="1"/>
            <p:nvPr/>
          </p:nvSpPr>
          <p:spPr>
            <a:xfrm>
              <a:off x="1745" y="4842"/>
              <a:ext cx="189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kumimoji="1" lang="zh-CN" altLang="en-US" sz="4000" b="1">
                  <a:solidFill>
                    <a:srgbClr val="FF0000"/>
                  </a:solidFill>
                  <a:ea typeface="黑体" panose="02010600030101010101" pitchFamily="2" charset="-122"/>
                </a:rPr>
                <a:t>高</a:t>
              </a:r>
              <a:endParaRPr kumimoji="1" lang="zh-CN" altLang="en-US" sz="4000" b="1">
                <a:solidFill>
                  <a:srgbClr val="FF0000"/>
                </a:solidFill>
                <a:ea typeface="黑体" panose="02010600030101010101" pitchFamily="2" charset="-122"/>
              </a:endParaRPr>
            </a:p>
          </p:txBody>
        </p:sp>
      </p:grp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23000">
                                        <p:cTn display="1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9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9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3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9000">
                                        <p:cTn display="1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9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9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377344 -0.000741 " pathEditMode="relative" rAng="0" ptsTypes="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149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149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149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149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149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149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1495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6" name="未知"/>
          <p:cNvSpPr/>
          <p:nvPr/>
        </p:nvSpPr>
        <p:spPr>
          <a:xfrm>
            <a:off x="4872038" y="4292600"/>
            <a:ext cx="268287" cy="315913"/>
          </a:xfrm>
          <a:custGeom>
            <a:avLst/>
            <a:gdLst/>
            <a:ahLst/>
            <a:cxnLst/>
            <a:pathLst>
              <a:path w="21600" h="21600">
                <a:moveTo>
                  <a:pt x="0" y="2177"/>
                </a:moveTo>
                <a:lnTo>
                  <a:pt x="6361" y="1088"/>
                </a:lnTo>
                <a:lnTo>
                  <a:pt x="12672" y="0"/>
                </a:lnTo>
                <a:lnTo>
                  <a:pt x="20317" y="0"/>
                </a:lnTo>
                <a:cubicBezTo>
                  <a:pt x="21600" y="3614"/>
                  <a:pt x="20317" y="17985"/>
                  <a:pt x="20317" y="21600"/>
                </a:cubicBezTo>
              </a:path>
            </a:pathLst>
          </a:cu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9285" y="1856740"/>
            <a:ext cx="5853430" cy="2540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169285" y="1856740"/>
            <a:ext cx="5853430" cy="2540000"/>
          </a:xfrm>
          <a:prstGeom prst="rect">
            <a:avLst/>
          </a:prstGeom>
          <a:noFill/>
          <a:ln w="57150">
            <a:solidFill>
              <a:srgbClr val="50A5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6CA793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AutoShape 32"/>
          <p:cNvSpPr/>
          <p:nvPr/>
        </p:nvSpPr>
        <p:spPr>
          <a:xfrm>
            <a:off x="3169285" y="2126615"/>
            <a:ext cx="6633845" cy="2269490"/>
          </a:xfrm>
          <a:prstGeom prst="parallelogram">
            <a:avLst>
              <a:gd name="adj" fmla="val 34123"/>
            </a:avLst>
          </a:prstGeom>
          <a:noFill/>
          <a:ln w="41275" cap="flat" cmpd="sng">
            <a:solidFill>
              <a:srgbClr val="9900FF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18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AutoShape 33"/>
          <p:cNvSpPr/>
          <p:nvPr/>
        </p:nvSpPr>
        <p:spPr>
          <a:xfrm>
            <a:off x="3169285" y="2569210"/>
            <a:ext cx="7286625" cy="1797685"/>
          </a:xfrm>
          <a:prstGeom prst="parallelogram">
            <a:avLst>
              <a:gd name="adj" fmla="val 80662"/>
            </a:avLst>
          </a:prstGeom>
          <a:noFill/>
          <a:ln w="38100" cap="flat" cmpd="sng">
            <a:solidFill>
              <a:srgbClr val="0000FF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18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" name="AutoShape 37"/>
          <p:cNvSpPr/>
          <p:nvPr/>
        </p:nvSpPr>
        <p:spPr>
          <a:xfrm>
            <a:off x="3169285" y="2807335"/>
            <a:ext cx="7865745" cy="1589405"/>
          </a:xfrm>
          <a:prstGeom prst="parallelogram">
            <a:avLst>
              <a:gd name="adj" fmla="val 130973"/>
            </a:avLst>
          </a:prstGeom>
          <a:noFill/>
          <a:ln w="41275" cap="flat" cmpd="sng">
            <a:solidFill>
              <a:srgbClr val="FF6600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18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" name="AutoShape 37"/>
          <p:cNvSpPr/>
          <p:nvPr/>
        </p:nvSpPr>
        <p:spPr>
          <a:xfrm>
            <a:off x="3169285" y="3028315"/>
            <a:ext cx="7865745" cy="1368425"/>
          </a:xfrm>
          <a:prstGeom prst="parallelogram">
            <a:avLst>
              <a:gd name="adj" fmla="val 152133"/>
            </a:avLst>
          </a:prstGeom>
          <a:noFill/>
          <a:ln w="38100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18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/>
      <p:bldP spid="5" grpId="1" bldLvl="0"/>
      <p:bldP spid="5" grpId="2" bldLvl="0" animBg="1"/>
      <p:bldP spid="6" grpId="0" bldLvl="0" animBg="1"/>
      <p:bldP spid="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Rectangle 49"/>
          <p:cNvSpPr/>
          <p:nvPr/>
        </p:nvSpPr>
        <p:spPr>
          <a:xfrm>
            <a:off x="1524000" y="44450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sz="18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4579" name="Rectangle 38"/>
          <p:cNvSpPr/>
          <p:nvPr/>
        </p:nvSpPr>
        <p:spPr>
          <a:xfrm>
            <a:off x="2683510" y="1645920"/>
            <a:ext cx="6470650" cy="2646680"/>
          </a:xfrm>
          <a:prstGeom prst="rect">
            <a:avLst/>
          </a:prstGeom>
          <a:noFill/>
          <a:ln w="41275" cap="flat" cmpd="sng">
            <a:solidFill>
              <a:srgbClr val="077314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lang="zh-CN" altLang="en-US" sz="2400" b="0" dirty="0">
              <a:solidFill>
                <a:srgbClr val="0099CC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24580" name="未知"/>
          <p:cNvSpPr/>
          <p:nvPr/>
        </p:nvSpPr>
        <p:spPr>
          <a:xfrm>
            <a:off x="4872038" y="4292600"/>
            <a:ext cx="268287" cy="315913"/>
          </a:xfrm>
          <a:custGeom>
            <a:avLst/>
            <a:gdLst/>
            <a:ahLst/>
            <a:cxnLst/>
            <a:pathLst>
              <a:path w="21600" h="21600">
                <a:moveTo>
                  <a:pt x="0" y="2177"/>
                </a:moveTo>
                <a:lnTo>
                  <a:pt x="6361" y="1088"/>
                </a:lnTo>
                <a:lnTo>
                  <a:pt x="12672" y="0"/>
                </a:lnTo>
                <a:lnTo>
                  <a:pt x="20317" y="0"/>
                </a:lnTo>
                <a:cubicBezTo>
                  <a:pt x="21600" y="3614"/>
                  <a:pt x="20317" y="17985"/>
                  <a:pt x="20317" y="21600"/>
                </a:cubicBezTo>
              </a:path>
            </a:pathLst>
          </a:cu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24581" name="组合 25604"/>
          <p:cNvGrpSpPr/>
          <p:nvPr/>
        </p:nvGrpSpPr>
        <p:grpSpPr>
          <a:xfrm>
            <a:off x="2716530" y="2125980"/>
            <a:ext cx="7192010" cy="2166620"/>
            <a:chOff x="0" y="0"/>
            <a:chExt cx="7534" cy="3412"/>
          </a:xfrm>
        </p:grpSpPr>
        <p:sp>
          <p:nvSpPr>
            <p:cNvPr id="24582" name="AutoShape 32"/>
            <p:cNvSpPr/>
            <p:nvPr/>
          </p:nvSpPr>
          <p:spPr>
            <a:xfrm>
              <a:off x="0" y="0"/>
              <a:ext cx="7535" cy="3412"/>
            </a:xfrm>
            <a:prstGeom prst="parallelogram">
              <a:avLst>
                <a:gd name="adj" fmla="val 34128"/>
              </a:avLst>
            </a:prstGeom>
            <a:noFill/>
            <a:ln w="41275" cap="flat" cmpd="sng">
              <a:solidFill>
                <a:srgbClr val="9900FF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sz="1800" b="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24583" name="组合 25606"/>
            <p:cNvGrpSpPr/>
            <p:nvPr/>
          </p:nvGrpSpPr>
          <p:grpSpPr>
            <a:xfrm>
              <a:off x="1248" y="0"/>
              <a:ext cx="562" cy="3402"/>
              <a:chOff x="0" y="0"/>
              <a:chExt cx="562" cy="3402"/>
            </a:xfrm>
          </p:grpSpPr>
          <p:sp>
            <p:nvSpPr>
              <p:cNvPr id="24584" name="直接连接符 25607"/>
              <p:cNvSpPr/>
              <p:nvPr/>
            </p:nvSpPr>
            <p:spPr>
              <a:xfrm>
                <a:off x="1" y="0"/>
                <a:ext cx="1" cy="3402"/>
              </a:xfrm>
              <a:prstGeom prst="line">
                <a:avLst/>
              </a:prstGeom>
              <a:ln w="41275" cap="flat" cmpd="sng">
                <a:solidFill>
                  <a:srgbClr val="9900FF"/>
                </a:solidFill>
                <a:prstDash val="sysDot"/>
                <a:bevel/>
                <a:headEnd type="none" w="med" len="med"/>
                <a:tailEnd type="none" w="med" len="med"/>
              </a:ln>
            </p:spPr>
          </p:sp>
          <p:grpSp>
            <p:nvGrpSpPr>
              <p:cNvPr id="24585" name="组合 25608"/>
              <p:cNvGrpSpPr/>
              <p:nvPr/>
            </p:nvGrpSpPr>
            <p:grpSpPr>
              <a:xfrm>
                <a:off x="0" y="2949"/>
                <a:ext cx="562" cy="453"/>
                <a:chOff x="0" y="0"/>
                <a:chExt cx="562" cy="453"/>
              </a:xfrm>
            </p:grpSpPr>
            <p:sp>
              <p:nvSpPr>
                <p:cNvPr id="24586" name="直接连接符 25609"/>
                <p:cNvSpPr/>
                <p:nvPr/>
              </p:nvSpPr>
              <p:spPr>
                <a:xfrm rot="10800000" flipH="1" flipV="1">
                  <a:off x="0" y="0"/>
                  <a:ext cx="562" cy="0"/>
                </a:xfrm>
                <a:prstGeom prst="line">
                  <a:avLst/>
                </a:prstGeom>
                <a:ln w="41275" cap="flat" cmpd="sng">
                  <a:solidFill>
                    <a:srgbClr val="9900FF"/>
                  </a:solidFill>
                  <a:prstDash val="solid"/>
                  <a:bevel/>
                  <a:headEnd type="none" w="med" len="med"/>
                  <a:tailEnd type="none" w="med" len="med"/>
                </a:ln>
              </p:spPr>
            </p:sp>
            <p:sp>
              <p:nvSpPr>
                <p:cNvPr id="24587" name="直接连接符 25610"/>
                <p:cNvSpPr/>
                <p:nvPr/>
              </p:nvSpPr>
              <p:spPr>
                <a:xfrm rot="10800000" flipH="1" flipV="1">
                  <a:off x="562" y="1"/>
                  <a:ext cx="0" cy="452"/>
                </a:xfrm>
                <a:prstGeom prst="line">
                  <a:avLst/>
                </a:prstGeom>
                <a:ln w="41275" cap="flat" cmpd="sng">
                  <a:solidFill>
                    <a:srgbClr val="9900FF"/>
                  </a:solidFill>
                  <a:prstDash val="solid"/>
                  <a:bevel/>
                  <a:headEnd type="none" w="med" len="med"/>
                  <a:tailEnd type="none" w="med" len="med"/>
                </a:ln>
              </p:spPr>
            </p:sp>
          </p:grpSp>
        </p:grpSp>
      </p:grpSp>
      <p:grpSp>
        <p:nvGrpSpPr>
          <p:cNvPr id="24588" name="组合 25611"/>
          <p:cNvGrpSpPr/>
          <p:nvPr/>
        </p:nvGrpSpPr>
        <p:grpSpPr>
          <a:xfrm>
            <a:off x="2716530" y="2702560"/>
            <a:ext cx="8427720" cy="1589405"/>
            <a:chOff x="0" y="0"/>
            <a:chExt cx="9638" cy="2502"/>
          </a:xfrm>
        </p:grpSpPr>
        <p:sp>
          <p:nvSpPr>
            <p:cNvPr id="24589" name="AutoShape 37"/>
            <p:cNvSpPr/>
            <p:nvPr/>
          </p:nvSpPr>
          <p:spPr>
            <a:xfrm>
              <a:off x="0" y="0"/>
              <a:ext cx="9638" cy="2503"/>
            </a:xfrm>
            <a:prstGeom prst="parallelogram">
              <a:avLst>
                <a:gd name="adj" fmla="val 130954"/>
              </a:avLst>
            </a:prstGeom>
            <a:noFill/>
            <a:ln w="41275" cap="flat" cmpd="sng">
              <a:solidFill>
                <a:srgbClr val="FF6600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sz="1800" b="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24590" name="组合 25613"/>
            <p:cNvGrpSpPr/>
            <p:nvPr/>
          </p:nvGrpSpPr>
          <p:grpSpPr>
            <a:xfrm>
              <a:off x="3288" y="0"/>
              <a:ext cx="562" cy="2494"/>
              <a:chOff x="0" y="0"/>
              <a:chExt cx="562" cy="3402"/>
            </a:xfrm>
          </p:grpSpPr>
          <p:sp>
            <p:nvSpPr>
              <p:cNvPr id="24591" name="直接连接符 25614"/>
              <p:cNvSpPr/>
              <p:nvPr/>
            </p:nvSpPr>
            <p:spPr>
              <a:xfrm>
                <a:off x="1" y="0"/>
                <a:ext cx="1" cy="3402"/>
              </a:xfrm>
              <a:prstGeom prst="line">
                <a:avLst/>
              </a:prstGeom>
              <a:ln w="41275" cap="flat" cmpd="sng">
                <a:solidFill>
                  <a:srgbClr val="FF6600"/>
                </a:solidFill>
                <a:prstDash val="sysDot"/>
                <a:bevel/>
                <a:headEnd type="none" w="med" len="med"/>
                <a:tailEnd type="none" w="med" len="med"/>
              </a:ln>
            </p:spPr>
          </p:sp>
          <p:grpSp>
            <p:nvGrpSpPr>
              <p:cNvPr id="24592" name="组合 25615"/>
              <p:cNvGrpSpPr/>
              <p:nvPr/>
            </p:nvGrpSpPr>
            <p:grpSpPr>
              <a:xfrm>
                <a:off x="0" y="2949"/>
                <a:ext cx="562" cy="453"/>
                <a:chOff x="0" y="0"/>
                <a:chExt cx="562" cy="453"/>
              </a:xfrm>
            </p:grpSpPr>
            <p:sp>
              <p:nvSpPr>
                <p:cNvPr id="24593" name="直接连接符 25616"/>
                <p:cNvSpPr/>
                <p:nvPr/>
              </p:nvSpPr>
              <p:spPr>
                <a:xfrm rot="10800000" flipH="1" flipV="1">
                  <a:off x="0" y="0"/>
                  <a:ext cx="562" cy="0"/>
                </a:xfrm>
                <a:prstGeom prst="line">
                  <a:avLst/>
                </a:prstGeom>
                <a:ln w="38100" cap="flat" cmpd="sng">
                  <a:solidFill>
                    <a:srgbClr val="FF6600"/>
                  </a:solidFill>
                  <a:prstDash val="solid"/>
                  <a:bevel/>
                  <a:headEnd type="none" w="med" len="med"/>
                  <a:tailEnd type="none" w="med" len="med"/>
                </a:ln>
              </p:spPr>
            </p:sp>
            <p:sp>
              <p:nvSpPr>
                <p:cNvPr id="24594" name="直接连接符 25617"/>
                <p:cNvSpPr/>
                <p:nvPr/>
              </p:nvSpPr>
              <p:spPr>
                <a:xfrm rot="10800000" flipH="1" flipV="1">
                  <a:off x="562" y="1"/>
                  <a:ext cx="0" cy="452"/>
                </a:xfrm>
                <a:prstGeom prst="line">
                  <a:avLst/>
                </a:prstGeom>
                <a:ln w="38100" cap="flat" cmpd="sng">
                  <a:solidFill>
                    <a:srgbClr val="FF6600"/>
                  </a:solidFill>
                  <a:prstDash val="solid"/>
                  <a:bevel/>
                  <a:headEnd type="none" w="med" len="med"/>
                  <a:tailEnd type="none" w="med" len="med"/>
                </a:ln>
              </p:spPr>
            </p:sp>
          </p:grpSp>
        </p:grpSp>
      </p:grpSp>
      <p:grpSp>
        <p:nvGrpSpPr>
          <p:cNvPr id="24595" name="组合 25618"/>
          <p:cNvGrpSpPr/>
          <p:nvPr/>
        </p:nvGrpSpPr>
        <p:grpSpPr>
          <a:xfrm>
            <a:off x="2716530" y="2409190"/>
            <a:ext cx="7913370" cy="1876425"/>
            <a:chOff x="0" y="0"/>
            <a:chExt cx="8724" cy="2955"/>
          </a:xfrm>
        </p:grpSpPr>
        <p:sp>
          <p:nvSpPr>
            <p:cNvPr id="24596" name="AutoShape 33"/>
            <p:cNvSpPr/>
            <p:nvPr/>
          </p:nvSpPr>
          <p:spPr>
            <a:xfrm>
              <a:off x="0" y="1"/>
              <a:ext cx="8725" cy="2955"/>
            </a:xfrm>
            <a:prstGeom prst="parallelogram">
              <a:avLst>
                <a:gd name="adj" fmla="val 80662"/>
              </a:avLst>
            </a:prstGeom>
            <a:noFill/>
            <a:ln w="38100" cap="flat" cmpd="sng">
              <a:solidFill>
                <a:srgbClr val="0000FF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sz="1800" b="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24597" name="组合 25620"/>
            <p:cNvGrpSpPr/>
            <p:nvPr/>
          </p:nvGrpSpPr>
          <p:grpSpPr>
            <a:xfrm>
              <a:off x="2374" y="0"/>
              <a:ext cx="562" cy="2949"/>
              <a:chOff x="0" y="0"/>
              <a:chExt cx="562" cy="3402"/>
            </a:xfrm>
          </p:grpSpPr>
          <p:sp>
            <p:nvSpPr>
              <p:cNvPr id="24598" name="直接连接符 25621"/>
              <p:cNvSpPr/>
              <p:nvPr/>
            </p:nvSpPr>
            <p:spPr>
              <a:xfrm>
                <a:off x="1" y="0"/>
                <a:ext cx="1" cy="3402"/>
              </a:xfrm>
              <a:prstGeom prst="line">
                <a:avLst/>
              </a:prstGeom>
              <a:ln w="41275" cap="flat" cmpd="sng">
                <a:solidFill>
                  <a:srgbClr val="0000FF"/>
                </a:solidFill>
                <a:prstDash val="sysDot"/>
                <a:bevel/>
                <a:headEnd type="none" w="med" len="med"/>
                <a:tailEnd type="none" w="med" len="med"/>
              </a:ln>
            </p:spPr>
          </p:sp>
          <p:grpSp>
            <p:nvGrpSpPr>
              <p:cNvPr id="24599" name="组合 25622"/>
              <p:cNvGrpSpPr/>
              <p:nvPr/>
            </p:nvGrpSpPr>
            <p:grpSpPr>
              <a:xfrm>
                <a:off x="0" y="2949"/>
                <a:ext cx="562" cy="453"/>
                <a:chOff x="0" y="0"/>
                <a:chExt cx="562" cy="453"/>
              </a:xfrm>
            </p:grpSpPr>
            <p:sp>
              <p:nvSpPr>
                <p:cNvPr id="24600" name="直接连接符 25623"/>
                <p:cNvSpPr/>
                <p:nvPr/>
              </p:nvSpPr>
              <p:spPr>
                <a:xfrm rot="10800000" flipH="1" flipV="1">
                  <a:off x="0" y="0"/>
                  <a:ext cx="562" cy="0"/>
                </a:xfrm>
                <a:prstGeom prst="line">
                  <a:avLst/>
                </a:prstGeom>
                <a:ln w="41275" cap="flat" cmpd="sng">
                  <a:solidFill>
                    <a:srgbClr val="0000FF"/>
                  </a:solidFill>
                  <a:prstDash val="solid"/>
                  <a:bevel/>
                  <a:headEnd type="none" w="med" len="med"/>
                  <a:tailEnd type="none" w="med" len="med"/>
                </a:ln>
              </p:spPr>
            </p:sp>
            <p:sp>
              <p:nvSpPr>
                <p:cNvPr id="24601" name="直接连接符 25624"/>
                <p:cNvSpPr/>
                <p:nvPr/>
              </p:nvSpPr>
              <p:spPr>
                <a:xfrm rot="10800000" flipH="1" flipV="1">
                  <a:off x="562" y="1"/>
                  <a:ext cx="0" cy="452"/>
                </a:xfrm>
                <a:prstGeom prst="line">
                  <a:avLst/>
                </a:prstGeom>
                <a:ln w="41275" cap="flat" cmpd="sng">
                  <a:solidFill>
                    <a:srgbClr val="0000FF"/>
                  </a:solidFill>
                  <a:prstDash val="solid"/>
                  <a:bevel/>
                  <a:headEnd type="none" w="med" len="med"/>
                  <a:tailEnd type="none" w="med" len="med"/>
                </a:ln>
              </p:spPr>
            </p:sp>
          </p:grpSp>
        </p:grpSp>
      </p:grpSp>
      <p:grpSp>
        <p:nvGrpSpPr>
          <p:cNvPr id="24602" name="组合 25625"/>
          <p:cNvGrpSpPr/>
          <p:nvPr/>
        </p:nvGrpSpPr>
        <p:grpSpPr>
          <a:xfrm>
            <a:off x="2776855" y="2924175"/>
            <a:ext cx="8367395" cy="1368425"/>
            <a:chOff x="0" y="0"/>
            <a:chExt cx="9638" cy="2155"/>
          </a:xfrm>
        </p:grpSpPr>
        <p:sp>
          <p:nvSpPr>
            <p:cNvPr id="24603" name="AutoShape 37"/>
            <p:cNvSpPr/>
            <p:nvPr/>
          </p:nvSpPr>
          <p:spPr>
            <a:xfrm>
              <a:off x="0" y="0"/>
              <a:ext cx="9638" cy="2155"/>
            </a:xfrm>
            <a:prstGeom prst="parallelogram">
              <a:avLst>
                <a:gd name="adj" fmla="val 152101"/>
              </a:avLst>
            </a:prstGeom>
            <a:noFill/>
            <a:ln w="38100" cap="flat" cmpd="sng">
              <a:solidFill>
                <a:srgbClr val="008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sz="1800" b="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24604" name="组合 25627"/>
            <p:cNvGrpSpPr/>
            <p:nvPr/>
          </p:nvGrpSpPr>
          <p:grpSpPr>
            <a:xfrm>
              <a:off x="3288" y="1"/>
              <a:ext cx="562" cy="2155"/>
              <a:chOff x="0" y="0"/>
              <a:chExt cx="562" cy="3402"/>
            </a:xfrm>
          </p:grpSpPr>
          <p:sp>
            <p:nvSpPr>
              <p:cNvPr id="24605" name="直接连接符 25628"/>
              <p:cNvSpPr/>
              <p:nvPr/>
            </p:nvSpPr>
            <p:spPr>
              <a:xfrm>
                <a:off x="1" y="0"/>
                <a:ext cx="1" cy="3402"/>
              </a:xfrm>
              <a:prstGeom prst="line">
                <a:avLst/>
              </a:prstGeom>
              <a:ln w="41275" cap="flat" cmpd="sng">
                <a:solidFill>
                  <a:srgbClr val="009900"/>
                </a:solidFill>
                <a:prstDash val="sysDot"/>
                <a:bevel/>
                <a:headEnd type="none" w="med" len="med"/>
                <a:tailEnd type="none" w="med" len="med"/>
              </a:ln>
            </p:spPr>
          </p:sp>
          <p:grpSp>
            <p:nvGrpSpPr>
              <p:cNvPr id="24606" name="组合 25629"/>
              <p:cNvGrpSpPr/>
              <p:nvPr/>
            </p:nvGrpSpPr>
            <p:grpSpPr>
              <a:xfrm>
                <a:off x="0" y="2949"/>
                <a:ext cx="562" cy="453"/>
                <a:chOff x="0" y="0"/>
                <a:chExt cx="562" cy="453"/>
              </a:xfrm>
            </p:grpSpPr>
            <p:sp>
              <p:nvSpPr>
                <p:cNvPr id="24607" name="直接连接符 25630"/>
                <p:cNvSpPr/>
                <p:nvPr/>
              </p:nvSpPr>
              <p:spPr>
                <a:xfrm rot="10800000" flipH="1" flipV="1">
                  <a:off x="0" y="0"/>
                  <a:ext cx="562" cy="0"/>
                </a:xfrm>
                <a:prstGeom prst="line">
                  <a:avLst/>
                </a:prstGeom>
                <a:ln w="41275" cap="flat" cmpd="sng">
                  <a:solidFill>
                    <a:srgbClr val="009900"/>
                  </a:solidFill>
                  <a:prstDash val="solid"/>
                  <a:bevel/>
                  <a:headEnd type="none" w="med" len="med"/>
                  <a:tailEnd type="none" w="med" len="med"/>
                </a:ln>
              </p:spPr>
            </p:sp>
            <p:sp>
              <p:nvSpPr>
                <p:cNvPr id="24608" name="直接连接符 25631"/>
                <p:cNvSpPr/>
                <p:nvPr/>
              </p:nvSpPr>
              <p:spPr>
                <a:xfrm rot="10800000" flipH="1" flipV="1">
                  <a:off x="562" y="1"/>
                  <a:ext cx="0" cy="452"/>
                </a:xfrm>
                <a:prstGeom prst="line">
                  <a:avLst/>
                </a:prstGeom>
                <a:ln w="41275" cap="flat" cmpd="sng">
                  <a:solidFill>
                    <a:srgbClr val="009900"/>
                  </a:solidFill>
                  <a:prstDash val="solid"/>
                  <a:bevel/>
                  <a:headEnd type="none" w="med" len="med"/>
                  <a:tailEnd type="none" w="med" len="med"/>
                </a:ln>
              </p:spPr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2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ext Box 2"/>
          <p:cNvSpPr txBox="1">
            <a:spLocks noChangeArrowheads="1"/>
          </p:cNvSpPr>
          <p:nvPr/>
        </p:nvSpPr>
        <p:spPr bwMode="auto">
          <a:xfrm>
            <a:off x="676275" y="389255"/>
            <a:ext cx="2097405" cy="1938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  <a:cs typeface="楷体_GB2312" panose="02010609030101010101" pitchFamily="49" charset="-122"/>
              </a:rPr>
              <a:t>判断:</a:t>
            </a:r>
            <a:endParaRPr kumimoji="1" lang="en-US" altLang="zh-CN" sz="60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6000" b="1">
                <a:solidFill>
                  <a:srgbClr val="000000"/>
                </a:solidFill>
              </a:rPr>
              <a:t>  </a:t>
            </a:r>
            <a:endParaRPr kumimoji="1" lang="zh-CN" altLang="en-US" sz="6000" b="1">
              <a:solidFill>
                <a:srgbClr val="000000"/>
              </a:solidFill>
              <a:latin typeface="宋体" panose="02010600030101010101" pitchFamily="2" charset="-122"/>
              <a:sym typeface="Symbol" panose="05050102010706020507" pitchFamily="18" charset="2"/>
            </a:endParaRPr>
          </a:p>
        </p:txBody>
      </p:sp>
      <p:sp>
        <p:nvSpPr>
          <p:cNvPr id="182275" name="AutoShape 3"/>
          <p:cNvSpPr>
            <a:spLocks noChangeArrowheads="1"/>
          </p:cNvSpPr>
          <p:nvPr/>
        </p:nvSpPr>
        <p:spPr bwMode="auto">
          <a:xfrm>
            <a:off x="2209800" y="1600200"/>
            <a:ext cx="6324600" cy="2133600"/>
          </a:xfrm>
          <a:prstGeom prst="parallelogram">
            <a:avLst>
              <a:gd name="adj" fmla="val 673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2400">
              <a:solidFill>
                <a:srgbClr val="000000"/>
              </a:solidFill>
            </a:endParaRPr>
          </a:p>
        </p:txBody>
      </p:sp>
      <p:sp>
        <p:nvSpPr>
          <p:cNvPr id="182276" name="Text Box 4"/>
          <p:cNvSpPr txBox="1">
            <a:spLocks noChangeArrowheads="1"/>
          </p:cNvSpPr>
          <p:nvPr/>
        </p:nvSpPr>
        <p:spPr bwMode="auto">
          <a:xfrm>
            <a:off x="4114800" y="3754438"/>
            <a:ext cx="1447800" cy="1106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6600" b="1">
                <a:solidFill>
                  <a:srgbClr val="00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6</a:t>
            </a:r>
            <a:r>
              <a:rPr kumimoji="1" lang="zh-CN" altLang="en-US" sz="6600" b="1">
                <a:solidFill>
                  <a:srgbClr val="00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米</a:t>
            </a:r>
            <a:endParaRPr kumimoji="1" lang="zh-CN" altLang="en-US" sz="2400">
              <a:solidFill>
                <a:srgbClr val="00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82277" name="Rectangle 5"/>
          <p:cNvSpPr>
            <a:spLocks noChangeArrowheads="1"/>
          </p:cNvSpPr>
          <p:nvPr/>
        </p:nvSpPr>
        <p:spPr bwMode="auto">
          <a:xfrm rot="-3563506">
            <a:off x="7396163" y="2351088"/>
            <a:ext cx="1447800" cy="1106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6600" b="1">
                <a:solidFill>
                  <a:srgbClr val="00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3</a:t>
            </a:r>
            <a:r>
              <a:rPr kumimoji="1" lang="zh-CN" altLang="en-US" sz="6600" b="1">
                <a:solidFill>
                  <a:srgbClr val="00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米</a:t>
            </a:r>
            <a:endParaRPr kumimoji="1" lang="zh-CN" altLang="en-US" sz="6600" b="1">
              <a:solidFill>
                <a:srgbClr val="000000"/>
              </a:solidFill>
            </a:endParaRPr>
          </a:p>
        </p:txBody>
      </p:sp>
      <p:sp>
        <p:nvSpPr>
          <p:cNvPr id="182278" name="Rectangle 6"/>
          <p:cNvSpPr>
            <a:spLocks noChangeArrowheads="1"/>
          </p:cNvSpPr>
          <p:nvPr/>
        </p:nvSpPr>
        <p:spPr bwMode="auto">
          <a:xfrm>
            <a:off x="1752600" y="4762500"/>
            <a:ext cx="8296275" cy="1322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6600" b="1">
                <a:solidFill>
                  <a:srgbClr val="00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6</a:t>
            </a:r>
            <a:r>
              <a:rPr kumimoji="1" lang="en-US" altLang="zh-CN" sz="8000" b="1">
                <a:solidFill>
                  <a:srgbClr val="000000"/>
                </a:solidFill>
                <a:latin typeface="黑体" panose="02010600030101010101" pitchFamily="2" charset="-122"/>
                <a:ea typeface="黑体" panose="02010600030101010101" pitchFamily="2" charset="-122"/>
                <a:sym typeface="Wingdings 2" panose="05020102010507070707" pitchFamily="18" charset="2"/>
              </a:rPr>
              <a:t>x</a:t>
            </a:r>
            <a:r>
              <a:rPr kumimoji="1" lang="en-US" altLang="zh-CN" sz="6600" b="1">
                <a:solidFill>
                  <a:srgbClr val="00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3=18(</a:t>
            </a:r>
            <a:r>
              <a:rPr kumimoji="1" lang="zh-CN" altLang="en-US" sz="6600" b="1">
                <a:solidFill>
                  <a:srgbClr val="00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平方米</a:t>
            </a:r>
            <a:r>
              <a:rPr kumimoji="1" lang="en-US" altLang="zh-CN" sz="6600" b="1">
                <a:solidFill>
                  <a:srgbClr val="00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)(   )</a:t>
            </a:r>
            <a:endParaRPr kumimoji="1" lang="en-US" altLang="zh-CN" sz="6600" b="1">
              <a:solidFill>
                <a:srgbClr val="00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82279" name="Text Box 7"/>
          <p:cNvSpPr txBox="1">
            <a:spLocks noChangeArrowheads="1"/>
          </p:cNvSpPr>
          <p:nvPr/>
        </p:nvSpPr>
        <p:spPr bwMode="auto">
          <a:xfrm>
            <a:off x="8610600" y="4800600"/>
            <a:ext cx="1044575" cy="1322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8000" b="1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  <a:sym typeface="Wingdings 2" panose="05020102010507070707" pitchFamily="18" charset="2"/>
              </a:rPr>
              <a:t>x</a:t>
            </a:r>
            <a:endParaRPr kumimoji="1" lang="en-US" altLang="zh-CN" sz="8000" b="1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  <a:sym typeface="Wingdings 2" panose="05020102010507070707" pitchFamily="18" charset="2"/>
            </a:endParaRPr>
          </a:p>
        </p:txBody>
      </p:sp>
      <p:sp>
        <p:nvSpPr>
          <p:cNvPr id="31749" name="Rectangle 8"/>
          <p:cNvSpPr/>
          <p:nvPr/>
        </p:nvSpPr>
        <p:spPr>
          <a:xfrm>
            <a:off x="2731453" y="655320"/>
            <a:ext cx="8347710" cy="708025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p>
            <a:pPr algn="ctr"/>
            <a:r>
              <a:rPr lang="zh-CN" altLang="en-US" sz="4000" b="1" dirty="0">
                <a:latin typeface="Arial" panose="020B0604020202020204" pitchFamily="34" charset="0"/>
                <a:ea typeface="楷体_GB2312" panose="02010609030101010101" pitchFamily="49" charset="-122"/>
              </a:rPr>
              <a:t>下面对平行四边形面积的计算对吗？</a:t>
            </a:r>
            <a:endParaRPr lang="zh-CN" altLang="en-US" sz="4000" b="1" dirty="0"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8000"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7" name="Rectangle 6"/>
          <p:cNvSpPr/>
          <p:nvPr/>
        </p:nvSpPr>
        <p:spPr>
          <a:xfrm>
            <a:off x="2916555" y="5428615"/>
            <a:ext cx="6357938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4400" b="1" dirty="0">
                <a:solidFill>
                  <a:schemeClr val="hlink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8</a:t>
            </a:r>
            <a:r>
              <a:rPr lang="en-US" altLang="zh-CN" sz="4400" b="1" dirty="0">
                <a:solidFill>
                  <a:schemeClr val="hlink"/>
                </a:solidFill>
                <a:latin typeface="黑体" panose="02010600030101010101" pitchFamily="2" charset="-122"/>
                <a:ea typeface="黑体" panose="02010600030101010101" pitchFamily="2" charset="-122"/>
                <a:sym typeface="Wingdings 2" panose="05020102010507070707" pitchFamily="18" charset="2"/>
              </a:rPr>
              <a:t>×</a:t>
            </a:r>
            <a:r>
              <a:rPr lang="en-US" altLang="zh-CN" sz="4400" b="1" dirty="0">
                <a:solidFill>
                  <a:schemeClr val="hlink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7=56(</a:t>
            </a:r>
            <a:r>
              <a:rPr lang="zh-CN" altLang="en-US" sz="4400" b="1" dirty="0">
                <a:solidFill>
                  <a:schemeClr val="hlink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平方分米</a:t>
            </a:r>
            <a:r>
              <a:rPr lang="en-US" altLang="zh-CN" sz="4400" b="1" dirty="0">
                <a:solidFill>
                  <a:schemeClr val="hlink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)(   )</a:t>
            </a:r>
            <a:endParaRPr lang="en-US" altLang="zh-CN" sz="4400" b="1" dirty="0">
              <a:solidFill>
                <a:schemeClr val="hlink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722951" name="Text Box 7"/>
          <p:cNvSpPr txBox="1"/>
          <p:nvPr/>
        </p:nvSpPr>
        <p:spPr>
          <a:xfrm>
            <a:off x="8040688" y="5013960"/>
            <a:ext cx="1044575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8000" b="1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  <a:sym typeface="Wingdings 2" panose="05020102010507070707" pitchFamily="18" charset="2"/>
              </a:rPr>
              <a:t>x</a:t>
            </a:r>
            <a:endParaRPr lang="en-US" altLang="zh-CN" sz="8000" b="1" dirty="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  <a:sym typeface="Wingdings 2" panose="05020102010507070707" pitchFamily="18" charset="2"/>
            </a:endParaRPr>
          </a:p>
        </p:txBody>
      </p:sp>
      <p:sp>
        <p:nvSpPr>
          <p:cNvPr id="31749" name="Rectangle 8"/>
          <p:cNvSpPr/>
          <p:nvPr/>
        </p:nvSpPr>
        <p:spPr>
          <a:xfrm>
            <a:off x="2298383" y="333375"/>
            <a:ext cx="8347710" cy="708025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p>
            <a:pPr algn="ctr"/>
            <a:r>
              <a:rPr lang="zh-CN" altLang="en-US" sz="4000" b="1" dirty="0">
                <a:latin typeface="Arial" panose="020B0604020202020204" pitchFamily="34" charset="0"/>
                <a:ea typeface="楷体_GB2312" panose="02010609030101010101" pitchFamily="49" charset="-122"/>
              </a:rPr>
              <a:t>下面对平行四边形面积的计算对吗？</a:t>
            </a:r>
            <a:endParaRPr lang="zh-CN" altLang="en-US" sz="4000" b="1" dirty="0"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grpSp>
        <p:nvGrpSpPr>
          <p:cNvPr id="31750" name="Group 9"/>
          <p:cNvGrpSpPr/>
          <p:nvPr/>
        </p:nvGrpSpPr>
        <p:grpSpPr>
          <a:xfrm>
            <a:off x="3164205" y="2037080"/>
            <a:ext cx="4876800" cy="2963863"/>
            <a:chOff x="816" y="2112"/>
            <a:chExt cx="3072" cy="1867"/>
          </a:xfrm>
        </p:grpSpPr>
        <p:grpSp>
          <p:nvGrpSpPr>
            <p:cNvPr id="31753" name="Group 10"/>
            <p:cNvGrpSpPr/>
            <p:nvPr/>
          </p:nvGrpSpPr>
          <p:grpSpPr>
            <a:xfrm>
              <a:off x="816" y="2112"/>
              <a:ext cx="3072" cy="1248"/>
              <a:chOff x="816" y="2112"/>
              <a:chExt cx="3072" cy="1248"/>
            </a:xfrm>
          </p:grpSpPr>
          <p:sp>
            <p:nvSpPr>
              <p:cNvPr id="31756" name="AutoShape 11"/>
              <p:cNvSpPr/>
              <p:nvPr/>
            </p:nvSpPr>
            <p:spPr>
              <a:xfrm>
                <a:off x="816" y="2112"/>
                <a:ext cx="3072" cy="1248"/>
              </a:xfrm>
              <a:prstGeom prst="parallelogram">
                <a:avLst>
                  <a:gd name="adj" fmla="val 61538"/>
                </a:avLst>
              </a:prstGeom>
              <a:solidFill>
                <a:schemeClr val="accent1"/>
              </a:solidFill>
              <a:ln w="571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algn="ctr"/>
                <a:endParaRPr lang="zh-CN" altLang="zh-CN" sz="3600" b="1" dirty="0">
                  <a:latin typeface="Arial" panose="020B0604020202020204" pitchFamily="34" charset="0"/>
                  <a:ea typeface="楷体_GB2312" panose="02010609030101010101" pitchFamily="49" charset="-122"/>
                </a:endParaRPr>
              </a:p>
            </p:txBody>
          </p:sp>
          <p:sp>
            <p:nvSpPr>
              <p:cNvPr id="31757" name="Line 12"/>
              <p:cNvSpPr/>
              <p:nvPr/>
            </p:nvSpPr>
            <p:spPr>
              <a:xfrm>
                <a:off x="1584" y="2112"/>
                <a:ext cx="1680" cy="1056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1758" name="Rectangle 13"/>
              <p:cNvSpPr/>
              <p:nvPr/>
            </p:nvSpPr>
            <p:spPr>
              <a:xfrm rot="-3362456">
                <a:off x="3120" y="2928"/>
                <a:ext cx="192" cy="192"/>
              </a:xfrm>
              <a:prstGeom prst="rect">
                <a:avLst/>
              </a:prstGeom>
              <a:noFill/>
              <a:ln w="571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vert="eaVert" wrap="none" anchor="ctr"/>
              <a:p>
                <a:pPr algn="ctr"/>
                <a:endParaRPr lang="zh-CN" altLang="zh-CN" sz="3600" b="1" dirty="0">
                  <a:latin typeface="Arial" panose="020B0604020202020204" pitchFamily="34" charset="0"/>
                  <a:ea typeface="楷体_GB2312" panose="02010609030101010101" pitchFamily="49" charset="-122"/>
                </a:endParaRPr>
              </a:p>
            </p:txBody>
          </p:sp>
        </p:grpSp>
        <p:sp>
          <p:nvSpPr>
            <p:cNvPr id="31754" name="Text Box 14"/>
            <p:cNvSpPr txBox="1"/>
            <p:nvPr/>
          </p:nvSpPr>
          <p:spPr>
            <a:xfrm rot="-11435">
              <a:off x="1536" y="3456"/>
              <a:ext cx="1078" cy="52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altLang="zh-CN" sz="4800" b="1" dirty="0">
                  <a:latin typeface="Times New Roman" panose="02020603050405020304" pitchFamily="18" charset="0"/>
                </a:rPr>
                <a:t>8</a:t>
              </a:r>
              <a:r>
                <a:rPr lang="zh-CN" altLang="en-US" sz="4800" b="1" dirty="0">
                  <a:latin typeface="Times New Roman" panose="02020603050405020304" pitchFamily="18" charset="0"/>
                </a:rPr>
                <a:t>分米</a:t>
              </a:r>
              <a:endParaRPr lang="zh-CN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31755" name="Text Box 15"/>
            <p:cNvSpPr txBox="1"/>
            <p:nvPr/>
          </p:nvSpPr>
          <p:spPr>
            <a:xfrm rot="2016889">
              <a:off x="2212" y="2242"/>
              <a:ext cx="1078" cy="52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altLang="zh-CN" sz="4800" b="1" dirty="0">
                  <a:latin typeface="Times New Roman" panose="02020603050405020304" pitchFamily="18" charset="0"/>
                </a:rPr>
                <a:t>7</a:t>
              </a:r>
              <a:r>
                <a:rPr lang="zh-CN" altLang="en-US" sz="4800" b="1" dirty="0">
                  <a:latin typeface="Times New Roman" panose="02020603050405020304" pitchFamily="18" charset="0"/>
                </a:rPr>
                <a:t>分米</a:t>
              </a:r>
              <a:endParaRPr lang="zh-CN" altLang="en-US" sz="240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82274" name="Text Box 2"/>
          <p:cNvSpPr txBox="1">
            <a:spLocks noChangeArrowheads="1"/>
          </p:cNvSpPr>
          <p:nvPr/>
        </p:nvSpPr>
        <p:spPr bwMode="auto">
          <a:xfrm>
            <a:off x="489585" y="186055"/>
            <a:ext cx="2097405" cy="1938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  <a:cs typeface="楷体_GB2312" panose="02010609030101010101" pitchFamily="49" charset="-122"/>
              </a:rPr>
              <a:t>判断:</a:t>
            </a:r>
            <a:endParaRPr kumimoji="1" lang="en-US" altLang="zh-CN" sz="60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6000" b="1">
                <a:solidFill>
                  <a:srgbClr val="000000"/>
                </a:solidFill>
              </a:rPr>
              <a:t>  </a:t>
            </a:r>
            <a:endParaRPr kumimoji="1" lang="zh-CN" altLang="en-US" sz="6000" b="1">
              <a:solidFill>
                <a:srgbClr val="000000"/>
              </a:solidFill>
              <a:latin typeface="宋体" panose="02010600030101010101" pitchFamily="2" charset="-122"/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2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4000"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29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_库_矩形 12"/>
          <p:cNvSpPr/>
          <p:nvPr>
            <p:custDataLst>
              <p:tags r:id="rId1"/>
            </p:custDataLst>
          </p:nvPr>
        </p:nvSpPr>
        <p:spPr>
          <a:xfrm>
            <a:off x="4008473" y="487327"/>
            <a:ext cx="4231759" cy="554310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PA_库_图片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083" y="2661372"/>
            <a:ext cx="1505004" cy="4198443"/>
          </a:xfrm>
          <a:prstGeom prst="rect">
            <a:avLst/>
          </a:prstGeom>
        </p:spPr>
      </p:pic>
      <p:pic>
        <p:nvPicPr>
          <p:cNvPr id="15" name="PA_库_图片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713996" y="165943"/>
            <a:ext cx="1505004" cy="4198443"/>
          </a:xfrm>
          <a:prstGeom prst="rect">
            <a:avLst/>
          </a:prstGeom>
        </p:spPr>
      </p:pic>
      <p:sp>
        <p:nvSpPr>
          <p:cNvPr id="16" name="PA_库_文本框 15"/>
          <p:cNvSpPr txBox="1"/>
          <p:nvPr>
            <p:custDataLst>
              <p:tags r:id="rId6"/>
            </p:custDataLst>
          </p:nvPr>
        </p:nvSpPr>
        <p:spPr>
          <a:xfrm>
            <a:off x="5119186" y="462043"/>
            <a:ext cx="1952625" cy="59334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1500" dirty="0">
                <a:blipFill>
                  <a:blip r:embed="rId7"/>
                  <a:stretch>
                    <a:fillRect/>
                  </a:stretch>
                </a:blip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你的收获</a:t>
            </a:r>
            <a:endParaRPr lang="zh-CN" altLang="en-US" sz="11500" dirty="0">
              <a:blipFill>
                <a:blip r:embed="rId7"/>
                <a:stretch>
                  <a:fillRect/>
                </a:stretch>
              </a:blip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拱门绿色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715" y="53340"/>
            <a:ext cx="12232005" cy="725614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608070" y="626110"/>
            <a:ext cx="5215255" cy="76835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751947"/>
              </a:avLst>
            </a:prstTxWarp>
            <a:spAutoFit/>
          </a:bodyPr>
          <a:p>
            <a:r>
              <a:rPr lang="zh-CN" alt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方正粗黑宋简体" panose="02000000000000000000" charset="-122"/>
                <a:ea typeface="方正粗黑宋简体" panose="02000000000000000000" charset="-122"/>
              </a:rPr>
              <a:t>几何村</a:t>
            </a:r>
            <a:r>
              <a:rPr lang="zh-CN" altLang="en-US" sz="5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</a:rPr>
              <a:t>花坛争霸赛</a:t>
            </a:r>
            <a:endParaRPr lang="zh-CN" altLang="en-US" sz="54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grpSp>
        <p:nvGrpSpPr>
          <p:cNvPr id="14376" name="组合 14375"/>
          <p:cNvGrpSpPr/>
          <p:nvPr/>
        </p:nvGrpSpPr>
        <p:grpSpPr>
          <a:xfrm>
            <a:off x="4472940" y="1911985"/>
            <a:ext cx="4897572" cy="1338580"/>
            <a:chOff x="-82" y="840"/>
            <a:chExt cx="1373" cy="553"/>
          </a:xfrm>
        </p:grpSpPr>
        <p:sp>
          <p:nvSpPr>
            <p:cNvPr id="14368" name="圆角矩形标注 14367"/>
            <p:cNvSpPr/>
            <p:nvPr/>
          </p:nvSpPr>
          <p:spPr>
            <a:xfrm>
              <a:off x="-82" y="840"/>
              <a:ext cx="1122" cy="553"/>
            </a:xfrm>
            <a:prstGeom prst="wedgeRoundRectCallout">
              <a:avLst>
                <a:gd name="adj1" fmla="val -1250"/>
                <a:gd name="adj2" fmla="val 79653"/>
                <a:gd name="adj3" fmla="val 16667"/>
              </a:avLst>
            </a:prstGeom>
            <a:solidFill>
              <a:schemeClr val="bg1"/>
            </a:solidFill>
            <a:ln w="19050" cap="flat" cmpd="sng">
              <a:solidFill>
                <a:srgbClr val="33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4369" name="矩形 14368"/>
            <p:cNvSpPr/>
            <p:nvPr/>
          </p:nvSpPr>
          <p:spPr>
            <a:xfrm>
              <a:off x="-49" y="948"/>
              <a:ext cx="1340" cy="37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>
                <a:lnSpc>
                  <a:spcPct val="120000"/>
                </a:lnSpc>
              </a:pPr>
              <a:r>
                <a:rPr lang="zh-CN" altLang="en-US" sz="4400" b="1" dirty="0">
                  <a:latin typeface="Arial" panose="020B0604020202020204" pitchFamily="34" charset="0"/>
                  <a:ea typeface="楷体_GB2312" panose="02010609030101010101" pitchFamily="49" charset="-122"/>
                </a:rPr>
                <a:t>哪个花坛大呢？</a:t>
              </a:r>
              <a:endParaRPr lang="zh-CN" altLang="en-US" sz="4400" b="1" dirty="0">
                <a:latin typeface="Arial" panose="020B0604020202020204" pitchFamily="34" charset="0"/>
                <a:ea typeface="楷体_GB2312" panose="02010609030101010101" pitchFamily="49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589530" y="3662680"/>
            <a:ext cx="7198360" cy="1711960"/>
            <a:chOff x="4079" y="5768"/>
            <a:chExt cx="11336" cy="2696"/>
          </a:xfrm>
        </p:grpSpPr>
        <p:pic>
          <p:nvPicPr>
            <p:cNvPr id="14354" name="图片 14353" descr="C:\Documents and Settings\Administrator\桌面\图片1.png图片1"/>
            <p:cNvPicPr>
              <a:picLocks noChangeAspect="1"/>
            </p:cNvPicPr>
            <p:nvPr/>
          </p:nvPicPr>
          <p:blipFill>
            <a:blip r:embed="rId2"/>
            <a:srcRect b="17880"/>
            <a:stretch>
              <a:fillRect/>
            </a:stretch>
          </p:blipFill>
          <p:spPr>
            <a:xfrm>
              <a:off x="9851" y="5768"/>
              <a:ext cx="5564" cy="26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79" y="5933"/>
              <a:ext cx="5204" cy="241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3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48000">
                                        <p:cTn display="1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098" name="Group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26745" y="1998345"/>
          <a:ext cx="10869930" cy="3512185"/>
        </p:xfrm>
        <a:graphic>
          <a:graphicData uri="http://schemas.openxmlformats.org/drawingml/2006/table">
            <a:tbl>
              <a:tblPr/>
              <a:tblGrid>
                <a:gridCol w="603885"/>
                <a:gridCol w="603885"/>
                <a:gridCol w="603885"/>
                <a:gridCol w="603885"/>
                <a:gridCol w="603885"/>
                <a:gridCol w="603885"/>
                <a:gridCol w="603885"/>
                <a:gridCol w="586740"/>
                <a:gridCol w="621030"/>
                <a:gridCol w="603885"/>
                <a:gridCol w="603885"/>
                <a:gridCol w="603885"/>
                <a:gridCol w="603885"/>
                <a:gridCol w="603885"/>
                <a:gridCol w="603885"/>
                <a:gridCol w="603885"/>
                <a:gridCol w="603885"/>
                <a:gridCol w="603885"/>
              </a:tblGrid>
              <a:tr h="636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59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53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53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AutoShape 137"/>
          <p:cNvSpPr/>
          <p:nvPr/>
        </p:nvSpPr>
        <p:spPr>
          <a:xfrm>
            <a:off x="3062605" y="2635250"/>
            <a:ext cx="4815205" cy="2303780"/>
          </a:xfrm>
          <a:prstGeom prst="parallelogram">
            <a:avLst>
              <a:gd name="adj" fmla="val 52728"/>
            </a:avLst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zh-CN" dirty="0">
              <a:latin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762000" y="193040"/>
            <a:ext cx="11283950" cy="1584325"/>
            <a:chOff x="1200" y="304"/>
            <a:chExt cx="17770" cy="2495"/>
          </a:xfrm>
        </p:grpSpPr>
        <p:sp>
          <p:nvSpPr>
            <p:cNvPr id="5" name="文本框 4"/>
            <p:cNvSpPr txBox="1"/>
            <p:nvPr/>
          </p:nvSpPr>
          <p:spPr>
            <a:xfrm>
              <a:off x="1200" y="304"/>
              <a:ext cx="5545" cy="1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6600" b="1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楷体_GB2312" panose="02010609030101010101" pitchFamily="49" charset="-122"/>
                  <a:ea typeface="楷体_GB2312" panose="02010609030101010101" pitchFamily="49" charset="-122"/>
                  <a:cs typeface="楷体_GB2312" panose="02010609030101010101" pitchFamily="49" charset="-122"/>
                </a:rPr>
                <a:t>数一数：</a:t>
              </a:r>
              <a:endParaRPr lang="zh-CN" altLang="en-US" sz="6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  <a:cs typeface="楷体_GB2312" panose="02010609030101010101" pitchFamily="49" charset="-122"/>
              </a:endParaRPr>
            </a:p>
          </p:txBody>
        </p:sp>
        <p:sp>
          <p:nvSpPr>
            <p:cNvPr id="11271" name="文本框 11270">
              <a:hlinkClick r:id="rId2" tooltip="4" action="ppaction://hlinksldjump"/>
            </p:cNvPr>
            <p:cNvSpPr txBox="1"/>
            <p:nvPr/>
          </p:nvSpPr>
          <p:spPr>
            <a:xfrm>
              <a:off x="1200" y="1687"/>
              <a:ext cx="17771" cy="11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sz="40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楷体_GB2312" panose="02010609030101010101" pitchFamily="49" charset="-122"/>
                  <a:ea typeface="楷体_GB2312" panose="02010609030101010101" pitchFamily="49" charset="-122"/>
                  <a:cs typeface="楷体_GB2312" panose="02010609030101010101" pitchFamily="49" charset="-122"/>
                </a:rPr>
                <a:t>（</a:t>
              </a:r>
              <a:r>
                <a:rPr lang="zh-CN" altLang="en-US" sz="4000" b="1" dirty="0">
                  <a:latin typeface="楷体_GB2312" panose="02010609030101010101" pitchFamily="49" charset="-122"/>
                  <a:ea typeface="楷体_GB2312" panose="02010609030101010101" pitchFamily="49" charset="-122"/>
                  <a:cs typeface="楷体_GB2312" panose="02010609030101010101" pitchFamily="49" charset="-122"/>
                  <a:sym typeface="+mn-ea"/>
                </a:rPr>
                <a:t>一个方格表示</a:t>
              </a:r>
              <a:r>
                <a:rPr lang="en-US" altLang="zh-CN" sz="4000" b="1" dirty="0">
                  <a:latin typeface="楷体_GB2312" panose="02010609030101010101" pitchFamily="49" charset="-122"/>
                  <a:ea typeface="楷体_GB2312" panose="02010609030101010101" pitchFamily="49" charset="-122"/>
                  <a:cs typeface="楷体_GB2312" panose="02010609030101010101" pitchFamily="49" charset="-122"/>
                  <a:sym typeface="+mn-ea"/>
                </a:rPr>
                <a:t>1c㎡</a:t>
              </a:r>
              <a:r>
                <a:rPr lang="zh-CN" altLang="en-US" sz="4000" b="1" dirty="0">
                  <a:latin typeface="楷体_GB2312" panose="02010609030101010101" pitchFamily="49" charset="-122"/>
                  <a:ea typeface="楷体_GB2312" panose="02010609030101010101" pitchFamily="49" charset="-122"/>
                  <a:cs typeface="楷体_GB2312" panose="02010609030101010101" pitchFamily="49" charset="-122"/>
                  <a:sym typeface="+mn-ea"/>
                </a:rPr>
                <a:t>，不满一格按半格算。</a:t>
              </a:r>
              <a:r>
                <a:rPr lang="zh-CN" altLang="en-US" sz="40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楷体_GB2312" panose="02010609030101010101" pitchFamily="49" charset="-122"/>
                  <a:ea typeface="楷体_GB2312" panose="02010609030101010101" pitchFamily="49" charset="-122"/>
                  <a:cs typeface="楷体_GB2312" panose="02010609030101010101" pitchFamily="49" charset="-122"/>
                </a:rPr>
                <a:t>）</a:t>
              </a:r>
              <a:endParaRPr lang="zh-CN" altLang="en-US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  <a:cs typeface="楷体_GB2312" panose="02010609030101010101" pitchFamily="49" charset="-122"/>
              </a:endParaRPr>
            </a:p>
          </p:txBody>
        </p:sp>
      </p:grpSp>
      <p:sp>
        <p:nvSpPr>
          <p:cNvPr id="2" name="右箭头 1">
            <a:hlinkClick r:id="rId2" action="ppaction://hlinksldjump"/>
          </p:cNvPr>
          <p:cNvSpPr/>
          <p:nvPr/>
        </p:nvSpPr>
        <p:spPr>
          <a:xfrm>
            <a:off x="10958195" y="2635250"/>
            <a:ext cx="669925" cy="2997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右箭头 2">
            <a:hlinkClick r:id="rId3" action="ppaction://hlinksldjump"/>
          </p:cNvPr>
          <p:cNvSpPr/>
          <p:nvPr/>
        </p:nvSpPr>
        <p:spPr>
          <a:xfrm>
            <a:off x="10958195" y="3279140"/>
            <a:ext cx="669925" cy="2997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右箭头 3">
            <a:hlinkClick r:id="rId4" action="ppaction://hlinksldjump"/>
          </p:cNvPr>
          <p:cNvSpPr/>
          <p:nvPr/>
        </p:nvSpPr>
        <p:spPr>
          <a:xfrm>
            <a:off x="10958195" y="3956685"/>
            <a:ext cx="669925" cy="2997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>
            <a:hlinkClick r:id="rId5" action="ppaction://hlinksldjump"/>
          </p:cNvPr>
          <p:cNvSpPr/>
          <p:nvPr/>
        </p:nvSpPr>
        <p:spPr>
          <a:xfrm>
            <a:off x="10958195" y="4639310"/>
            <a:ext cx="669925" cy="2997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右箭头 6">
            <a:hlinkClick r:id="rId6" action="ppaction://hlinksldjump"/>
          </p:cNvPr>
          <p:cNvSpPr/>
          <p:nvPr/>
        </p:nvSpPr>
        <p:spPr>
          <a:xfrm>
            <a:off x="10958195" y="5210810"/>
            <a:ext cx="898525" cy="2997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片 7" descr="C:\Documents and Settings\Administrator\桌面\图片1.png图片1"/>
          <p:cNvPicPr>
            <a:picLocks noChangeAspect="1"/>
          </p:cNvPicPr>
          <p:nvPr/>
        </p:nvPicPr>
        <p:blipFill>
          <a:blip r:embed="rId7"/>
          <a:srcRect b="17880"/>
          <a:stretch>
            <a:fillRect/>
          </a:stretch>
        </p:blipFill>
        <p:spPr>
          <a:xfrm>
            <a:off x="2785110" y="2472690"/>
            <a:ext cx="4380865" cy="24993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098" name="Group 2"/>
          <p:cNvGraphicFramePr>
            <a:graphicFrameLocks noGrp="1"/>
          </p:cNvGraphicFramePr>
          <p:nvPr/>
        </p:nvGraphicFramePr>
        <p:xfrm>
          <a:off x="108585" y="1301115"/>
          <a:ext cx="11898630" cy="3966210"/>
        </p:xfrm>
        <a:graphic>
          <a:graphicData uri="http://schemas.openxmlformats.org/drawingml/2006/table">
            <a:tbl>
              <a:tblPr/>
              <a:tblGrid>
                <a:gridCol w="661035"/>
                <a:gridCol w="661035"/>
                <a:gridCol w="661035"/>
                <a:gridCol w="661035"/>
                <a:gridCol w="661035"/>
                <a:gridCol w="661035"/>
                <a:gridCol w="661035"/>
                <a:gridCol w="661035"/>
                <a:gridCol w="661035"/>
                <a:gridCol w="661035"/>
                <a:gridCol w="661035"/>
                <a:gridCol w="661035"/>
                <a:gridCol w="661035"/>
                <a:gridCol w="661035"/>
                <a:gridCol w="661035"/>
                <a:gridCol w="661035"/>
                <a:gridCol w="661035"/>
                <a:gridCol w="661035"/>
              </a:tblGrid>
              <a:tr h="661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33" name="AutoShape 137"/>
          <p:cNvSpPr/>
          <p:nvPr/>
        </p:nvSpPr>
        <p:spPr>
          <a:xfrm>
            <a:off x="3421380" y="1967865"/>
            <a:ext cx="5291455" cy="2633345"/>
          </a:xfrm>
          <a:prstGeom prst="parallelogram">
            <a:avLst>
              <a:gd name="adj" fmla="val 50204"/>
            </a:avLst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12356" name="文本框 12387"/>
          <p:cNvSpPr txBox="1"/>
          <p:nvPr/>
        </p:nvSpPr>
        <p:spPr>
          <a:xfrm>
            <a:off x="4888865" y="1953578"/>
            <a:ext cx="2730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3600" b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1</a:t>
            </a:r>
            <a:endParaRPr lang="en-US" altLang="zh-CN" sz="3600" b="1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文本框 12387"/>
          <p:cNvSpPr txBox="1"/>
          <p:nvPr/>
        </p:nvSpPr>
        <p:spPr>
          <a:xfrm flipH="1">
            <a:off x="5542280" y="1953895"/>
            <a:ext cx="41910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3600" b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2</a:t>
            </a:r>
            <a:endParaRPr lang="en-US" altLang="zh-CN" sz="3600" b="1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文本框 12387"/>
          <p:cNvSpPr txBox="1"/>
          <p:nvPr/>
        </p:nvSpPr>
        <p:spPr>
          <a:xfrm flipH="1">
            <a:off x="6248400" y="1953895"/>
            <a:ext cx="76073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3600" b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3</a:t>
            </a:r>
            <a:endParaRPr lang="en-US" altLang="zh-CN" sz="3600" b="1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文本框 12387"/>
          <p:cNvSpPr txBox="1"/>
          <p:nvPr/>
        </p:nvSpPr>
        <p:spPr>
          <a:xfrm>
            <a:off x="6856095" y="1953578"/>
            <a:ext cx="2730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3600" b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4</a:t>
            </a:r>
            <a:endParaRPr lang="en-US" altLang="zh-CN" sz="3600" b="1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文本框 12387"/>
          <p:cNvSpPr txBox="1"/>
          <p:nvPr/>
        </p:nvSpPr>
        <p:spPr>
          <a:xfrm>
            <a:off x="7547610" y="1953578"/>
            <a:ext cx="2730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3600" b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5</a:t>
            </a:r>
            <a:endParaRPr lang="en-US" altLang="zh-CN" sz="3600" b="1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文本框 12387"/>
          <p:cNvSpPr txBox="1"/>
          <p:nvPr/>
        </p:nvSpPr>
        <p:spPr>
          <a:xfrm>
            <a:off x="4888865" y="2660333"/>
            <a:ext cx="2730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3600" b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6</a:t>
            </a:r>
            <a:endParaRPr lang="en-US" altLang="zh-CN" sz="3600" b="1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文本框 12387"/>
          <p:cNvSpPr txBox="1"/>
          <p:nvPr/>
        </p:nvSpPr>
        <p:spPr>
          <a:xfrm>
            <a:off x="5598160" y="2687638"/>
            <a:ext cx="2730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3600" b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7</a:t>
            </a:r>
            <a:endParaRPr lang="en-US" altLang="zh-CN" sz="3600" b="1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文本框 12387"/>
          <p:cNvSpPr txBox="1"/>
          <p:nvPr/>
        </p:nvSpPr>
        <p:spPr>
          <a:xfrm>
            <a:off x="6248400" y="2701608"/>
            <a:ext cx="2730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3600" b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8</a:t>
            </a:r>
            <a:endParaRPr lang="en-US" altLang="zh-CN" sz="3600" b="1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文本框 12387"/>
          <p:cNvSpPr txBox="1"/>
          <p:nvPr/>
        </p:nvSpPr>
        <p:spPr>
          <a:xfrm>
            <a:off x="6873240" y="2660333"/>
            <a:ext cx="2730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3600" b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9</a:t>
            </a:r>
            <a:endParaRPr lang="en-US" altLang="zh-CN" sz="3600" b="1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文本框 12387"/>
          <p:cNvSpPr txBox="1"/>
          <p:nvPr/>
        </p:nvSpPr>
        <p:spPr>
          <a:xfrm>
            <a:off x="7399655" y="2660333"/>
            <a:ext cx="79311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3600" b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10</a:t>
            </a:r>
            <a:endParaRPr lang="en-US" altLang="zh-CN" sz="3600" b="1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文本框 12387"/>
          <p:cNvSpPr txBox="1"/>
          <p:nvPr/>
        </p:nvSpPr>
        <p:spPr>
          <a:xfrm>
            <a:off x="4089400" y="3335973"/>
            <a:ext cx="79311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3600" b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11</a:t>
            </a:r>
            <a:endParaRPr lang="en-US" altLang="zh-CN" sz="3600" b="1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文本框 12387"/>
          <p:cNvSpPr txBox="1"/>
          <p:nvPr/>
        </p:nvSpPr>
        <p:spPr>
          <a:xfrm>
            <a:off x="4749165" y="3335973"/>
            <a:ext cx="79311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3600" b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12</a:t>
            </a:r>
            <a:endParaRPr lang="en-US" altLang="zh-CN" sz="3600" b="1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文本框 12387"/>
          <p:cNvSpPr txBox="1"/>
          <p:nvPr/>
        </p:nvSpPr>
        <p:spPr>
          <a:xfrm>
            <a:off x="5355590" y="3346133"/>
            <a:ext cx="79311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3600" b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13</a:t>
            </a:r>
            <a:endParaRPr lang="en-US" altLang="zh-CN" sz="3600" b="1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文本框 12387"/>
          <p:cNvSpPr txBox="1"/>
          <p:nvPr/>
        </p:nvSpPr>
        <p:spPr>
          <a:xfrm>
            <a:off x="6028690" y="3305493"/>
            <a:ext cx="79311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3600" b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14</a:t>
            </a:r>
            <a:endParaRPr lang="en-US" altLang="zh-CN" sz="3600" b="1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文本框 12387"/>
          <p:cNvSpPr txBox="1"/>
          <p:nvPr/>
        </p:nvSpPr>
        <p:spPr>
          <a:xfrm>
            <a:off x="6664960" y="3328988"/>
            <a:ext cx="79311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3600" b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15</a:t>
            </a:r>
            <a:endParaRPr lang="en-US" altLang="zh-CN" sz="3600" b="1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文本框 12387"/>
          <p:cNvSpPr txBox="1"/>
          <p:nvPr/>
        </p:nvSpPr>
        <p:spPr>
          <a:xfrm>
            <a:off x="4051935" y="4017645"/>
            <a:ext cx="83439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3600" b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16</a:t>
            </a:r>
            <a:endParaRPr lang="en-US" altLang="zh-CN" sz="3600" b="1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文本框 12387"/>
          <p:cNvSpPr txBox="1"/>
          <p:nvPr/>
        </p:nvSpPr>
        <p:spPr>
          <a:xfrm>
            <a:off x="4743450" y="4000183"/>
            <a:ext cx="79311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3600" b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17</a:t>
            </a:r>
            <a:endParaRPr lang="en-US" altLang="zh-CN" sz="3600" b="1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文本框 12387"/>
          <p:cNvSpPr txBox="1"/>
          <p:nvPr/>
        </p:nvSpPr>
        <p:spPr>
          <a:xfrm>
            <a:off x="5354955" y="3974148"/>
            <a:ext cx="79311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3600" b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18</a:t>
            </a:r>
            <a:endParaRPr lang="en-US" altLang="zh-CN" sz="3600" b="1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文本框 12387"/>
          <p:cNvSpPr txBox="1"/>
          <p:nvPr/>
        </p:nvSpPr>
        <p:spPr>
          <a:xfrm>
            <a:off x="5988050" y="3955733"/>
            <a:ext cx="79311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3600" b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19</a:t>
            </a:r>
            <a:endParaRPr lang="en-US" altLang="zh-CN" sz="3600" b="1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文本框 12387"/>
          <p:cNvSpPr txBox="1"/>
          <p:nvPr/>
        </p:nvSpPr>
        <p:spPr>
          <a:xfrm>
            <a:off x="6703695" y="3955733"/>
            <a:ext cx="79311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3600" b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20</a:t>
            </a:r>
            <a:endParaRPr lang="en-US" altLang="zh-CN" sz="3600" b="1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文本框 12387"/>
          <p:cNvSpPr txBox="1"/>
          <p:nvPr/>
        </p:nvSpPr>
        <p:spPr>
          <a:xfrm>
            <a:off x="8192770" y="2015173"/>
            <a:ext cx="79311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3600" b="1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1</a:t>
            </a:r>
            <a:endParaRPr lang="en-US" altLang="zh-CN" sz="3600" b="1" dirty="0"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文本框 12387"/>
          <p:cNvSpPr txBox="1"/>
          <p:nvPr/>
        </p:nvSpPr>
        <p:spPr>
          <a:xfrm>
            <a:off x="8217535" y="2721928"/>
            <a:ext cx="79311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3600" b="1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2</a:t>
            </a:r>
            <a:endParaRPr lang="en-US" altLang="zh-CN" sz="3600" b="1" dirty="0"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文本框 12387"/>
          <p:cNvSpPr txBox="1"/>
          <p:nvPr/>
        </p:nvSpPr>
        <p:spPr>
          <a:xfrm>
            <a:off x="7496810" y="3367405"/>
            <a:ext cx="72072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3600" b="1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3</a:t>
            </a:r>
            <a:endParaRPr lang="en-US" altLang="zh-CN" sz="3600" b="1" dirty="0"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文本框 12387"/>
          <p:cNvSpPr txBox="1"/>
          <p:nvPr/>
        </p:nvSpPr>
        <p:spPr>
          <a:xfrm>
            <a:off x="7399655" y="3956050"/>
            <a:ext cx="72072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3600" b="1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4</a:t>
            </a:r>
            <a:endParaRPr lang="en-US" altLang="zh-CN" sz="3600" b="1" dirty="0"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文本框 12387"/>
          <p:cNvSpPr txBox="1"/>
          <p:nvPr/>
        </p:nvSpPr>
        <p:spPr>
          <a:xfrm>
            <a:off x="4022725" y="2015173"/>
            <a:ext cx="72072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4000" b="1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5</a:t>
            </a:r>
            <a:endParaRPr lang="en-US" altLang="zh-CN" sz="4000" b="1" dirty="0"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文本框 12387"/>
          <p:cNvSpPr txBox="1"/>
          <p:nvPr/>
        </p:nvSpPr>
        <p:spPr>
          <a:xfrm>
            <a:off x="4168140" y="2687955"/>
            <a:ext cx="72072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3600" b="1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6</a:t>
            </a:r>
            <a:endParaRPr lang="en-US" altLang="zh-CN" sz="3600" b="1" dirty="0"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文本框 12387"/>
          <p:cNvSpPr txBox="1"/>
          <p:nvPr/>
        </p:nvSpPr>
        <p:spPr>
          <a:xfrm>
            <a:off x="3302000" y="3336290"/>
            <a:ext cx="72072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3600" b="1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7</a:t>
            </a:r>
            <a:endParaRPr lang="en-US" altLang="zh-CN" sz="3600" b="1" dirty="0"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文本框 12387"/>
          <p:cNvSpPr txBox="1"/>
          <p:nvPr/>
        </p:nvSpPr>
        <p:spPr>
          <a:xfrm>
            <a:off x="3552825" y="4017645"/>
            <a:ext cx="72072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3600" b="1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8</a:t>
            </a:r>
            <a:endParaRPr lang="en-US" altLang="zh-CN" sz="3600" b="1" dirty="0"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左箭头 1">
            <a:hlinkClick r:id="rId1" action="ppaction://hlinksldjump"/>
          </p:cNvPr>
          <p:cNvSpPr/>
          <p:nvPr/>
        </p:nvSpPr>
        <p:spPr>
          <a:xfrm>
            <a:off x="10659110" y="5551805"/>
            <a:ext cx="951230" cy="4578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56" grpId="0" bldLvl="0"/>
      <p:bldP spid="3" grpId="0" bldLvl="0"/>
      <p:bldP spid="4" grpId="0" bldLvl="0"/>
      <p:bldP spid="5" grpId="0" bldLvl="0"/>
      <p:bldP spid="6" grpId="0" bldLvl="0"/>
      <p:bldP spid="7" grpId="0" bldLvl="0"/>
      <p:bldP spid="8" grpId="0" bldLvl="0"/>
      <p:bldP spid="10" grpId="0" bldLvl="0"/>
      <p:bldP spid="11" grpId="0" bldLvl="0"/>
      <p:bldP spid="12" grpId="0" bldLvl="0"/>
      <p:bldP spid="13" grpId="0" bldLvl="0"/>
      <p:bldP spid="14" grpId="0" bldLvl="0"/>
      <p:bldP spid="15" grpId="0" bldLvl="0"/>
      <p:bldP spid="16" grpId="0" bldLvl="0"/>
      <p:bldP spid="17" grpId="0" bldLvl="0"/>
      <p:bldP spid="18" grpId="0" bldLvl="0"/>
      <p:bldP spid="19" grpId="0" bldLvl="0"/>
      <p:bldP spid="20" grpId="0" bldLvl="0"/>
      <p:bldP spid="21" grpId="0" bldLvl="0"/>
      <p:bldP spid="22" grpId="0" bldLvl="0"/>
      <p:bldP spid="23" grpId="0" bldLvl="0"/>
      <p:bldP spid="24" grpId="0" bldLvl="0"/>
      <p:bldP spid="25" grpId="0" bldLvl="0"/>
      <p:bldP spid="26" grpId="0" bldLvl="0"/>
      <p:bldP spid="27" grpId="0" bldLvl="0"/>
      <p:bldP spid="28" grpId="0" bldLvl="0"/>
      <p:bldP spid="29" grpId="0" bldLvl="0"/>
      <p:bldP spid="30" grpId="0" bldLvl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098" name="Group 2"/>
          <p:cNvGraphicFramePr>
            <a:graphicFrameLocks noGrp="1"/>
          </p:cNvGraphicFramePr>
          <p:nvPr/>
        </p:nvGraphicFramePr>
        <p:xfrm>
          <a:off x="661035" y="1510665"/>
          <a:ext cx="10869930" cy="3512185"/>
        </p:xfrm>
        <a:graphic>
          <a:graphicData uri="http://schemas.openxmlformats.org/drawingml/2006/table">
            <a:tbl>
              <a:tblPr/>
              <a:tblGrid>
                <a:gridCol w="603885"/>
                <a:gridCol w="603885"/>
                <a:gridCol w="603885"/>
                <a:gridCol w="603885"/>
                <a:gridCol w="603885"/>
                <a:gridCol w="603885"/>
                <a:gridCol w="603885"/>
                <a:gridCol w="586740"/>
                <a:gridCol w="621030"/>
                <a:gridCol w="603885"/>
                <a:gridCol w="603885"/>
                <a:gridCol w="603885"/>
                <a:gridCol w="603885"/>
                <a:gridCol w="603885"/>
                <a:gridCol w="603885"/>
                <a:gridCol w="603885"/>
                <a:gridCol w="603885"/>
                <a:gridCol w="603885"/>
              </a:tblGrid>
              <a:tr h="636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59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53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53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AutoShape 137"/>
          <p:cNvSpPr/>
          <p:nvPr/>
        </p:nvSpPr>
        <p:spPr>
          <a:xfrm>
            <a:off x="3696970" y="2145665"/>
            <a:ext cx="4815205" cy="2303780"/>
          </a:xfrm>
          <a:prstGeom prst="parallelogram">
            <a:avLst>
              <a:gd name="adj" fmla="val 52728"/>
            </a:avLst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zh-CN" dirty="0">
              <a:latin typeface="Arial" panose="020B0604020202020204" pitchFamily="34" charset="0"/>
            </a:endParaRPr>
          </a:p>
        </p:txBody>
      </p:sp>
      <p:cxnSp>
        <p:nvCxnSpPr>
          <p:cNvPr id="13" name="直接连接符 12"/>
          <p:cNvCxnSpPr>
            <a:stCxn id="11" idx="0"/>
            <a:endCxn id="11" idx="4"/>
          </p:cNvCxnSpPr>
          <p:nvPr/>
        </p:nvCxnSpPr>
        <p:spPr>
          <a:xfrm>
            <a:off x="6104890" y="2145665"/>
            <a:ext cx="0" cy="23037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3681730" y="2134235"/>
            <a:ext cx="1180465" cy="232537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7331710" y="2124075"/>
            <a:ext cx="1180465" cy="232537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左箭头 3">
            <a:hlinkClick r:id="rId1" action="ppaction://hlinksldjump"/>
          </p:cNvPr>
          <p:cNvSpPr/>
          <p:nvPr/>
        </p:nvSpPr>
        <p:spPr>
          <a:xfrm>
            <a:off x="10659110" y="5551805"/>
            <a:ext cx="951230" cy="4578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098" name="Group 2"/>
          <p:cNvGraphicFramePr>
            <a:graphicFrameLocks noGrp="1"/>
          </p:cNvGraphicFramePr>
          <p:nvPr/>
        </p:nvGraphicFramePr>
        <p:xfrm>
          <a:off x="647700" y="1672590"/>
          <a:ext cx="10869930" cy="3512185"/>
        </p:xfrm>
        <a:graphic>
          <a:graphicData uri="http://schemas.openxmlformats.org/drawingml/2006/table">
            <a:tbl>
              <a:tblPr/>
              <a:tblGrid>
                <a:gridCol w="603885"/>
                <a:gridCol w="603885"/>
                <a:gridCol w="603885"/>
                <a:gridCol w="603885"/>
                <a:gridCol w="603885"/>
                <a:gridCol w="603885"/>
                <a:gridCol w="603885"/>
                <a:gridCol w="603885"/>
                <a:gridCol w="603885"/>
                <a:gridCol w="603885"/>
                <a:gridCol w="603885"/>
                <a:gridCol w="603885"/>
                <a:gridCol w="603885"/>
                <a:gridCol w="603885"/>
                <a:gridCol w="603885"/>
                <a:gridCol w="603885"/>
                <a:gridCol w="603885"/>
                <a:gridCol w="603885"/>
              </a:tblGrid>
              <a:tr h="636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59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53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53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33" name="AutoShape 137"/>
          <p:cNvSpPr/>
          <p:nvPr/>
        </p:nvSpPr>
        <p:spPr>
          <a:xfrm>
            <a:off x="3663315" y="2312670"/>
            <a:ext cx="4831715" cy="2301240"/>
          </a:xfrm>
          <a:prstGeom prst="parallelogram">
            <a:avLst>
              <a:gd name="adj" fmla="val 53449"/>
            </a:avLst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7" name="直角三角形 6"/>
          <p:cNvSpPr/>
          <p:nvPr/>
        </p:nvSpPr>
        <p:spPr>
          <a:xfrm rot="16200000">
            <a:off x="3399790" y="3738880"/>
            <a:ext cx="1170940" cy="611505"/>
          </a:xfrm>
          <a:prstGeom prst="rtTriangle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>
            <a:off x="4272280" y="2300605"/>
            <a:ext cx="19050" cy="231330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直角三角形 7"/>
          <p:cNvSpPr/>
          <p:nvPr/>
        </p:nvSpPr>
        <p:spPr>
          <a:xfrm rot="5400000">
            <a:off x="7620635" y="2618105"/>
            <a:ext cx="1170940" cy="577850"/>
          </a:xfrm>
          <a:prstGeom prst="rtTriangle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7899400" y="2321560"/>
            <a:ext cx="1905" cy="228536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左箭头 1">
            <a:hlinkClick r:id="rId1" action="ppaction://hlinksldjump"/>
          </p:cNvPr>
          <p:cNvSpPr/>
          <p:nvPr/>
        </p:nvSpPr>
        <p:spPr>
          <a:xfrm>
            <a:off x="10659110" y="5551805"/>
            <a:ext cx="951230" cy="4578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48594 -0.165093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-83"/>
                                    </p:animMotion>
                                  </p:childTnLst>
                                  <p:subTnLst>
                                    <p:audio>
                                      <p:cMediaNode vol="99000"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51354 0.163981 " pathEditMode="relative" rAng="0" ptsTypes="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125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bldLvl="0" animBg="1"/>
      <p:bldP spid="8" grpId="0" bldLvl="0" animBg="1"/>
      <p:bldP spid="8" grpId="1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098" name="Group 2"/>
          <p:cNvGraphicFramePr>
            <a:graphicFrameLocks noGrp="1"/>
          </p:cNvGraphicFramePr>
          <p:nvPr/>
        </p:nvGraphicFramePr>
        <p:xfrm>
          <a:off x="661035" y="1510665"/>
          <a:ext cx="10869930" cy="3512185"/>
        </p:xfrm>
        <a:graphic>
          <a:graphicData uri="http://schemas.openxmlformats.org/drawingml/2006/table">
            <a:tbl>
              <a:tblPr/>
              <a:tblGrid>
                <a:gridCol w="603885"/>
                <a:gridCol w="603885"/>
                <a:gridCol w="603885"/>
                <a:gridCol w="603885"/>
                <a:gridCol w="603885"/>
                <a:gridCol w="603885"/>
                <a:gridCol w="603885"/>
                <a:gridCol w="586740"/>
                <a:gridCol w="621030"/>
                <a:gridCol w="603885"/>
                <a:gridCol w="603885"/>
                <a:gridCol w="603885"/>
                <a:gridCol w="603885"/>
                <a:gridCol w="603885"/>
                <a:gridCol w="603885"/>
                <a:gridCol w="603885"/>
                <a:gridCol w="603885"/>
                <a:gridCol w="603885"/>
              </a:tblGrid>
              <a:tr h="636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59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53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53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直角三角形 5"/>
          <p:cNvSpPr/>
          <p:nvPr/>
        </p:nvSpPr>
        <p:spPr>
          <a:xfrm rot="16200000">
            <a:off x="3129915" y="2680335"/>
            <a:ext cx="2322195" cy="1221105"/>
          </a:xfrm>
          <a:prstGeom prst="rtTriangle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AutoShape 137"/>
          <p:cNvSpPr/>
          <p:nvPr/>
        </p:nvSpPr>
        <p:spPr>
          <a:xfrm>
            <a:off x="3696970" y="2145665"/>
            <a:ext cx="4815205" cy="2303780"/>
          </a:xfrm>
          <a:prstGeom prst="parallelogram">
            <a:avLst>
              <a:gd name="adj" fmla="val 52728"/>
            </a:avLst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zh-CN" dirty="0">
              <a:latin typeface="Arial" panose="020B0604020202020204" pitchFamily="34" charset="0"/>
            </a:endParaRPr>
          </a:p>
        </p:txBody>
      </p:sp>
      <p:cxnSp>
        <p:nvCxnSpPr>
          <p:cNvPr id="13" name="直接连接符 12"/>
          <p:cNvCxnSpPr>
            <a:stCxn id="11" idx="0"/>
            <a:endCxn id="11" idx="4"/>
          </p:cNvCxnSpPr>
          <p:nvPr/>
        </p:nvCxnSpPr>
        <p:spPr>
          <a:xfrm>
            <a:off x="6104890" y="2145665"/>
            <a:ext cx="0" cy="23037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4900295" y="2078355"/>
            <a:ext cx="0" cy="242506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左箭头 1">
            <a:hlinkClick r:id="rId1" action="ppaction://hlinksldjump"/>
          </p:cNvPr>
          <p:cNvSpPr/>
          <p:nvPr/>
        </p:nvSpPr>
        <p:spPr>
          <a:xfrm>
            <a:off x="10659110" y="5551805"/>
            <a:ext cx="951230" cy="4578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99000"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297604 0.000000 " pathEditMode="relative" ptsTypes="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直角三角形 5"/>
          <p:cNvSpPr/>
          <p:nvPr/>
        </p:nvSpPr>
        <p:spPr>
          <a:xfrm rot="16200000">
            <a:off x="2851785" y="2420620"/>
            <a:ext cx="2322195" cy="1221105"/>
          </a:xfrm>
          <a:prstGeom prst="rtTriangle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AutoShape 137"/>
          <p:cNvSpPr/>
          <p:nvPr/>
        </p:nvSpPr>
        <p:spPr>
          <a:xfrm>
            <a:off x="3418840" y="1870075"/>
            <a:ext cx="4815205" cy="2303780"/>
          </a:xfrm>
          <a:prstGeom prst="parallelogram">
            <a:avLst>
              <a:gd name="adj" fmla="val 52728"/>
            </a:avLst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zh-CN" dirty="0">
              <a:latin typeface="Arial" panose="020B060402020202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4639945" y="1859915"/>
            <a:ext cx="5715" cy="233235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98" name="组合 16397"/>
          <p:cNvGrpSpPr/>
          <p:nvPr/>
        </p:nvGrpSpPr>
        <p:grpSpPr>
          <a:xfrm>
            <a:off x="4645660" y="3830955"/>
            <a:ext cx="358775" cy="342900"/>
            <a:chOff x="0" y="0"/>
            <a:chExt cx="564" cy="452"/>
          </a:xfrm>
        </p:grpSpPr>
        <p:sp>
          <p:nvSpPr>
            <p:cNvPr id="16399" name="直接连接符 16398"/>
            <p:cNvSpPr/>
            <p:nvPr/>
          </p:nvSpPr>
          <p:spPr>
            <a:xfrm rot="10800000" flipH="1" flipV="1">
              <a:off x="0" y="0"/>
              <a:ext cx="564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bevel/>
              <a:headEnd type="none" w="med" len="med"/>
              <a:tailEnd type="none" w="med" len="med"/>
            </a:ln>
          </p:spPr>
        </p:sp>
        <p:sp>
          <p:nvSpPr>
            <p:cNvPr id="16400" name="直接连接符 16399"/>
            <p:cNvSpPr/>
            <p:nvPr/>
          </p:nvSpPr>
          <p:spPr>
            <a:xfrm rot="10800000" flipH="1" flipV="1">
              <a:off x="564" y="0"/>
              <a:ext cx="0" cy="452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bevel/>
              <a:headEnd type="none" w="med" len="med"/>
              <a:tailEnd type="none" w="med" len="med"/>
            </a:ln>
          </p:spPr>
        </p:sp>
      </p:grpSp>
      <p:sp>
        <p:nvSpPr>
          <p:cNvPr id="16394" name="矩形 16393"/>
          <p:cNvSpPr/>
          <p:nvPr/>
        </p:nvSpPr>
        <p:spPr>
          <a:xfrm>
            <a:off x="4734084" y="4292600"/>
            <a:ext cx="3023870" cy="584835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 anchor="t">
            <a:spAutoFit/>
          </a:bodyPr>
          <a:p>
            <a:pPr algn="ctr">
              <a:spcBef>
                <a:spcPct val="30000"/>
              </a:spcBef>
            </a:pPr>
            <a:r>
              <a:rPr lang="zh-CN" altLang="en-US" sz="3200" b="0" dirty="0">
                <a:solidFill>
                  <a:srgbClr val="CC66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（长方形的长）</a:t>
            </a:r>
            <a:endParaRPr lang="zh-CN" altLang="en-US" sz="3200" b="0" dirty="0">
              <a:solidFill>
                <a:srgbClr val="CC6600"/>
              </a:solidFill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  <p:sp>
        <p:nvSpPr>
          <p:cNvPr id="16390" name="直接连接符 16389"/>
          <p:cNvSpPr/>
          <p:nvPr/>
        </p:nvSpPr>
        <p:spPr>
          <a:xfrm>
            <a:off x="4650105" y="4157345"/>
            <a:ext cx="3600450" cy="0"/>
          </a:xfrm>
          <a:prstGeom prst="line">
            <a:avLst/>
          </a:prstGeom>
          <a:ln w="76200" cap="flat" cmpd="sng">
            <a:solidFill>
              <a:srgbClr val="FF0000"/>
            </a:solidFill>
            <a:prstDash val="solid"/>
            <a:bevel/>
            <a:headEnd type="none" w="med" len="med"/>
            <a:tailEnd type="none" w="med" len="med"/>
          </a:ln>
        </p:spPr>
      </p:sp>
      <p:sp>
        <p:nvSpPr>
          <p:cNvPr id="16393" name="下箭头 16392"/>
          <p:cNvSpPr/>
          <p:nvPr/>
        </p:nvSpPr>
        <p:spPr>
          <a:xfrm>
            <a:off x="6238875" y="4799330"/>
            <a:ext cx="358775" cy="35877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CC"/>
          </a:solidFill>
          <a:ln w="9525">
            <a:noFill/>
          </a:ln>
        </p:spPr>
        <p:txBody>
          <a:bodyPr anchor="t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392" name="矩形 16391"/>
          <p:cNvSpPr/>
          <p:nvPr/>
        </p:nvSpPr>
        <p:spPr>
          <a:xfrm>
            <a:off x="4271328" y="5157788"/>
            <a:ext cx="4293870" cy="646430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 anchor="t">
            <a:spAutoFit/>
          </a:bodyPr>
          <a:p>
            <a:pPr algn="ctr">
              <a:spcBef>
                <a:spcPct val="30000"/>
              </a:spcBef>
            </a:pPr>
            <a:r>
              <a:rPr lang="zh-CN" altLang="en-US" sz="3600" b="0" dirty="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原来平行四边形的底</a:t>
            </a:r>
            <a:endParaRPr lang="zh-CN" altLang="en-US" sz="3600" b="0" dirty="0">
              <a:solidFill>
                <a:schemeClr val="tx1"/>
              </a:solidFill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16391" name="直接连接符 16390"/>
          <p:cNvSpPr/>
          <p:nvPr/>
        </p:nvSpPr>
        <p:spPr>
          <a:xfrm flipV="1">
            <a:off x="8234045" y="1852295"/>
            <a:ext cx="0" cy="2305050"/>
          </a:xfrm>
          <a:prstGeom prst="line">
            <a:avLst/>
          </a:prstGeom>
          <a:ln w="76200" cap="flat" cmpd="sng">
            <a:solidFill>
              <a:srgbClr val="FF0000"/>
            </a:solidFill>
            <a:prstDash val="sysDot"/>
            <a:bevel/>
            <a:headEnd type="none" w="med" len="med"/>
            <a:tailEnd type="none" w="med" len="med"/>
          </a:ln>
        </p:spPr>
      </p:sp>
      <p:sp>
        <p:nvSpPr>
          <p:cNvPr id="16397" name="Text Box 16"/>
          <p:cNvSpPr txBox="1"/>
          <p:nvPr/>
        </p:nvSpPr>
        <p:spPr>
          <a:xfrm>
            <a:off x="8433753" y="1584008"/>
            <a:ext cx="732790" cy="3293110"/>
          </a:xfrm>
          <a:prstGeom prst="rect">
            <a:avLst/>
          </a:prstGeom>
          <a:noFill/>
          <a:ln w="9525">
            <a:noFill/>
          </a:ln>
        </p:spPr>
        <p:txBody>
          <a:bodyPr vert="eaVert" wrap="none" lIns="90000" tIns="46800" rIns="90000" bIns="46800" anchor="t">
            <a:spAutoFit/>
          </a:bodyPr>
          <a:p>
            <a:pPr algn="ctr"/>
            <a:r>
              <a:rPr lang="zh-CN" altLang="en-US" sz="3600" b="0" dirty="0">
                <a:solidFill>
                  <a:srgbClr val="CC66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（长方形的宽）</a:t>
            </a:r>
            <a:endParaRPr lang="zh-CN" altLang="en-US" sz="3600" b="0" dirty="0">
              <a:solidFill>
                <a:srgbClr val="CC6600"/>
              </a:solidFill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  <p:sp>
        <p:nvSpPr>
          <p:cNvPr id="3" name="下箭头 2"/>
          <p:cNvSpPr/>
          <p:nvPr/>
        </p:nvSpPr>
        <p:spPr>
          <a:xfrm rot="16200000">
            <a:off x="9333230" y="3051175"/>
            <a:ext cx="358775" cy="35877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CC"/>
          </a:solidFill>
          <a:ln w="9525">
            <a:noFill/>
          </a:ln>
        </p:spPr>
        <p:txBody>
          <a:bodyPr anchor="t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Text Box 11"/>
          <p:cNvSpPr txBox="1"/>
          <p:nvPr/>
        </p:nvSpPr>
        <p:spPr>
          <a:xfrm>
            <a:off x="9671685" y="1126808"/>
            <a:ext cx="732790" cy="4207510"/>
          </a:xfrm>
          <a:prstGeom prst="rect">
            <a:avLst/>
          </a:prstGeom>
          <a:noFill/>
          <a:ln w="9525">
            <a:noFill/>
          </a:ln>
        </p:spPr>
        <p:txBody>
          <a:bodyPr vert="eaVert" wrap="none" lIns="90000" tIns="46800" rIns="90000" bIns="46800" anchor="t">
            <a:spAutoFit/>
          </a:bodyPr>
          <a:p>
            <a:pPr algn="ctr"/>
            <a:r>
              <a:rPr lang="zh-CN" altLang="en-US" sz="3600" b="0" dirty="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原来平行四边形的高</a:t>
            </a:r>
            <a:endParaRPr lang="zh-CN" altLang="en-US" sz="3600" b="0" dirty="0">
              <a:solidFill>
                <a:schemeClr val="tx1"/>
              </a:solidFill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graphicFrame>
        <p:nvGraphicFramePr>
          <p:cNvPr id="4098" name="Group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03860" y="1231265"/>
          <a:ext cx="10869930" cy="3512185"/>
        </p:xfrm>
        <a:graphic>
          <a:graphicData uri="http://schemas.openxmlformats.org/drawingml/2006/table">
            <a:tbl>
              <a:tblPr/>
              <a:tblGrid>
                <a:gridCol w="603885"/>
                <a:gridCol w="603885"/>
                <a:gridCol w="603885"/>
                <a:gridCol w="603885"/>
                <a:gridCol w="603885"/>
                <a:gridCol w="603885"/>
                <a:gridCol w="603885"/>
                <a:gridCol w="586740"/>
                <a:gridCol w="621030"/>
                <a:gridCol w="603885"/>
                <a:gridCol w="603885"/>
                <a:gridCol w="603885"/>
                <a:gridCol w="603885"/>
                <a:gridCol w="603885"/>
                <a:gridCol w="603885"/>
                <a:gridCol w="603885"/>
                <a:gridCol w="603885"/>
                <a:gridCol w="603885"/>
              </a:tblGrid>
              <a:tr h="636270"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5945"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5310"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5310"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71" name="矩形 16470"/>
          <p:cNvSpPr/>
          <p:nvPr/>
        </p:nvSpPr>
        <p:spPr>
          <a:xfrm>
            <a:off x="4812983" y="4203065"/>
            <a:ext cx="2865755" cy="523240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 anchor="t">
            <a:spAutoFit/>
          </a:bodyPr>
          <a:p>
            <a:pPr algn="ctr">
              <a:spcBef>
                <a:spcPct val="30000"/>
              </a:spcBef>
            </a:pPr>
            <a:r>
              <a:rPr lang="zh-CN" altLang="en-US" sz="2800" b="0" dirty="0">
                <a:solidFill>
                  <a:srgbClr val="0099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长方形的长</a:t>
            </a:r>
            <a:r>
              <a:rPr lang="en-US" altLang="zh-CN" sz="2800" dirty="0">
                <a:solidFill>
                  <a:srgbClr val="0099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6</a:t>
            </a:r>
            <a:r>
              <a:rPr lang="zh-CN" altLang="en-US" sz="2800" dirty="0">
                <a:solidFill>
                  <a:srgbClr val="0099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厘</a:t>
            </a:r>
            <a:r>
              <a:rPr lang="zh-CN" altLang="en-US" sz="2800" b="0" dirty="0">
                <a:solidFill>
                  <a:srgbClr val="0099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米</a:t>
            </a:r>
            <a:endParaRPr lang="zh-CN" altLang="en-US" sz="2800" b="0" dirty="0">
              <a:solidFill>
                <a:srgbClr val="009900"/>
              </a:solidFill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  <p:sp>
        <p:nvSpPr>
          <p:cNvPr id="16472" name="矩形 16471"/>
          <p:cNvSpPr/>
          <p:nvPr/>
        </p:nvSpPr>
        <p:spPr>
          <a:xfrm>
            <a:off x="3418841" y="4276090"/>
            <a:ext cx="3676015" cy="523240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 anchor="t">
            <a:spAutoFit/>
          </a:bodyPr>
          <a:p>
            <a:pPr algn="ctr">
              <a:spcBef>
                <a:spcPct val="30000"/>
              </a:spcBef>
            </a:pPr>
            <a:r>
              <a:rPr lang="zh-CN" altLang="en-US" sz="2800" b="0" dirty="0">
                <a:solidFill>
                  <a:srgbClr val="0099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平行四边形的底 </a:t>
            </a:r>
            <a:r>
              <a:rPr lang="en-US" altLang="zh-CN" sz="2800" dirty="0">
                <a:solidFill>
                  <a:srgbClr val="0099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6</a:t>
            </a:r>
            <a:r>
              <a:rPr lang="zh-CN" altLang="en-US" sz="2800" dirty="0">
                <a:solidFill>
                  <a:srgbClr val="0099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厘</a:t>
            </a:r>
            <a:r>
              <a:rPr lang="zh-CN" altLang="en-US" sz="2800" b="0" dirty="0">
                <a:solidFill>
                  <a:srgbClr val="0099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米</a:t>
            </a:r>
            <a:endParaRPr lang="zh-CN" altLang="en-US" sz="2800" b="0" dirty="0">
              <a:solidFill>
                <a:srgbClr val="009900"/>
              </a:solidFill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  <p:grpSp>
        <p:nvGrpSpPr>
          <p:cNvPr id="16465" name="组合 16464"/>
          <p:cNvGrpSpPr/>
          <p:nvPr/>
        </p:nvGrpSpPr>
        <p:grpSpPr>
          <a:xfrm>
            <a:off x="8434241" y="1852368"/>
            <a:ext cx="1700702" cy="2582075"/>
            <a:chOff x="-2823" y="-268"/>
            <a:chExt cx="2679" cy="4068"/>
          </a:xfrm>
        </p:grpSpPr>
        <p:sp>
          <p:nvSpPr>
            <p:cNvPr id="16466" name="Text Box 16"/>
            <p:cNvSpPr txBox="1"/>
            <p:nvPr/>
          </p:nvSpPr>
          <p:spPr>
            <a:xfrm>
              <a:off x="-2823" y="-268"/>
              <a:ext cx="960" cy="4068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 wrap="none" lIns="90000" tIns="46800" rIns="90000" bIns="46800" anchor="t">
              <a:spAutoFit/>
            </a:bodyPr>
            <a:p>
              <a:pPr algn="ctr"/>
              <a:r>
                <a:rPr lang="zh-CN" altLang="en-US" sz="2800" b="0" dirty="0">
                  <a:solidFill>
                    <a:srgbClr val="009900"/>
                  </a:solidFill>
                  <a:latin typeface="Arial" panose="020B0604020202020204" pitchFamily="34" charset="0"/>
                  <a:ea typeface="黑体" panose="02010600030101010101" pitchFamily="2" charset="-122"/>
                </a:rPr>
                <a:t>（长方形的宽）</a:t>
              </a:r>
              <a:endParaRPr lang="zh-CN" altLang="en-US" sz="2800" b="0" dirty="0">
                <a:solidFill>
                  <a:srgbClr val="009900"/>
                </a:solidFill>
                <a:latin typeface="Arial" panose="020B0604020202020204" pitchFamily="34" charset="0"/>
                <a:ea typeface="黑体" panose="02010600030101010101" pitchFamily="2" charset="-122"/>
              </a:endParaRPr>
            </a:p>
          </p:txBody>
        </p:sp>
        <p:sp>
          <p:nvSpPr>
            <p:cNvPr id="16467" name="文本框 16466"/>
            <p:cNvSpPr txBox="1"/>
            <p:nvPr/>
          </p:nvSpPr>
          <p:spPr>
            <a:xfrm>
              <a:off x="-1863" y="1355"/>
              <a:ext cx="1719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r>
                <a:rPr lang="en-US" altLang="zh-CN" sz="2800" dirty="0">
                  <a:latin typeface="Arial" panose="020B0604020202020204" pitchFamily="34" charset="0"/>
                </a:rPr>
                <a:t>4</a:t>
              </a:r>
              <a:r>
                <a:rPr lang="zh-CN" altLang="en-US" sz="2800" dirty="0">
                  <a:latin typeface="Arial" panose="020B0604020202020204" pitchFamily="34" charset="0"/>
                </a:rPr>
                <a:t>厘</a:t>
              </a:r>
              <a:r>
                <a:rPr lang="zh-CN" altLang="en-US" sz="2800" dirty="0">
                  <a:latin typeface="Arial" panose="020B0604020202020204" pitchFamily="34" charset="0"/>
                </a:rPr>
                <a:t>米</a:t>
              </a:r>
              <a:endParaRPr lang="zh-CN" altLang="en-US" sz="28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6468" name="组合 16467"/>
          <p:cNvGrpSpPr/>
          <p:nvPr/>
        </p:nvGrpSpPr>
        <p:grpSpPr>
          <a:xfrm>
            <a:off x="8233776" y="1584536"/>
            <a:ext cx="1764678" cy="3292970"/>
            <a:chOff x="-4065" y="-778"/>
            <a:chExt cx="2776" cy="5188"/>
          </a:xfrm>
        </p:grpSpPr>
        <p:sp>
          <p:nvSpPr>
            <p:cNvPr id="16469" name="Text Box 16"/>
            <p:cNvSpPr txBox="1"/>
            <p:nvPr/>
          </p:nvSpPr>
          <p:spPr>
            <a:xfrm>
              <a:off x="-4065" y="-778"/>
              <a:ext cx="959" cy="5188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 wrap="none" lIns="90000" tIns="46800" rIns="90000" bIns="46800" anchor="t">
              <a:spAutoFit/>
            </a:bodyPr>
            <a:p>
              <a:pPr algn="ctr"/>
              <a:r>
                <a:rPr lang="zh-CN" altLang="en-US" sz="2800" b="0" dirty="0">
                  <a:solidFill>
                    <a:srgbClr val="009900"/>
                  </a:solidFill>
                  <a:latin typeface="Arial" panose="020B0604020202020204" pitchFamily="34" charset="0"/>
                  <a:ea typeface="黑体" panose="02010600030101010101" pitchFamily="2" charset="-122"/>
                </a:rPr>
                <a:t>（平行四边形的高）</a:t>
              </a:r>
              <a:endParaRPr lang="zh-CN" altLang="en-US" sz="2800" b="0" dirty="0">
                <a:solidFill>
                  <a:srgbClr val="009900"/>
                </a:solidFill>
                <a:latin typeface="Arial" panose="020B0604020202020204" pitchFamily="34" charset="0"/>
                <a:ea typeface="黑体" panose="02010600030101010101" pitchFamily="2" charset="-122"/>
              </a:endParaRPr>
            </a:p>
          </p:txBody>
        </p:sp>
        <p:sp>
          <p:nvSpPr>
            <p:cNvPr id="16470" name="文本框 16469"/>
            <p:cNvSpPr txBox="1"/>
            <p:nvPr/>
          </p:nvSpPr>
          <p:spPr>
            <a:xfrm>
              <a:off x="-3006" y="1503"/>
              <a:ext cx="1717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r>
                <a:rPr lang="en-US" altLang="zh-CN" sz="2800" dirty="0">
                  <a:latin typeface="Arial" panose="020B0604020202020204" pitchFamily="34" charset="0"/>
                </a:rPr>
                <a:t>4</a:t>
              </a:r>
              <a:r>
                <a:rPr lang="zh-CN" altLang="en-US" sz="2800" dirty="0">
                  <a:latin typeface="Arial" panose="020B0604020202020204" pitchFamily="34" charset="0"/>
                </a:rPr>
                <a:t>厘</a:t>
              </a:r>
              <a:r>
                <a:rPr lang="zh-CN" altLang="en-US" sz="2800" dirty="0">
                  <a:latin typeface="Arial" panose="020B0604020202020204" pitchFamily="34" charset="0"/>
                </a:rPr>
                <a:t>米</a:t>
              </a:r>
              <a:endParaRPr lang="zh-CN" altLang="en-US" sz="2800" dirty="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-0.002500 L 0.297604 -0.002500 " pathEditMode="relative" rAng="0" ptsTypes="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5" presetClass="emph" presetSubtype="0" repeatCount="3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6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2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3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16472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2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0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16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1000" fill="hold"/>
                                        <p:tgtEl>
                                          <p:spTgt spid="1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7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bldLvl="0" animBg="1"/>
      <p:bldP spid="16394" grpId="0" uiExpand="1"/>
      <p:bldP spid="16392" grpId="0" bldLvl="0"/>
      <p:bldP spid="16397" grpId="0"/>
      <p:bldP spid="7" grpId="0"/>
      <p:bldP spid="16471" grpId="1" bldLvl="0"/>
      <p:bldP spid="16471" grpId="2" bldLvl="0"/>
      <p:bldP spid="16471" grpId="3" bldLvl="0"/>
      <p:bldP spid="16472" grpId="1" bldLvl="0" build="allAtOnce"/>
      <p:bldP spid="16472" grpId="2" bldLvl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098" name="Group 2"/>
          <p:cNvGraphicFramePr>
            <a:graphicFrameLocks noGrp="1"/>
          </p:cNvGraphicFramePr>
          <p:nvPr/>
        </p:nvGraphicFramePr>
        <p:xfrm>
          <a:off x="647700" y="1672590"/>
          <a:ext cx="10869930" cy="3512185"/>
        </p:xfrm>
        <a:graphic>
          <a:graphicData uri="http://schemas.openxmlformats.org/drawingml/2006/table">
            <a:tbl>
              <a:tblPr/>
              <a:tblGrid>
                <a:gridCol w="603885"/>
                <a:gridCol w="603885"/>
                <a:gridCol w="603885"/>
                <a:gridCol w="603885"/>
                <a:gridCol w="603885"/>
                <a:gridCol w="603885"/>
                <a:gridCol w="603885"/>
                <a:gridCol w="603885"/>
                <a:gridCol w="603885"/>
                <a:gridCol w="603885"/>
                <a:gridCol w="603885"/>
                <a:gridCol w="603885"/>
                <a:gridCol w="603885"/>
                <a:gridCol w="603885"/>
                <a:gridCol w="603885"/>
                <a:gridCol w="603885"/>
                <a:gridCol w="603885"/>
                <a:gridCol w="603885"/>
              </a:tblGrid>
              <a:tr h="636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59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53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53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33" name="AutoShape 137"/>
          <p:cNvSpPr/>
          <p:nvPr/>
        </p:nvSpPr>
        <p:spPr>
          <a:xfrm>
            <a:off x="3663315" y="2312670"/>
            <a:ext cx="4831715" cy="2301240"/>
          </a:xfrm>
          <a:prstGeom prst="parallelogram">
            <a:avLst>
              <a:gd name="adj" fmla="val 53449"/>
            </a:avLst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62000" y="215265"/>
            <a:ext cx="2764155" cy="11068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6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  <a:cs typeface="楷体_GB2312" panose="02010609030101010101" pitchFamily="49" charset="-122"/>
              </a:rPr>
              <a:t>探究：</a:t>
            </a:r>
            <a:endParaRPr lang="zh-CN" altLang="en-US" sz="66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_GB2312" panose="02010609030101010101" pitchFamily="49" charset="-122"/>
              <a:ea typeface="楷体_GB2312" panose="02010609030101010101" pitchFamily="49" charset="-122"/>
              <a:cs typeface="楷体_GB2312" panose="02010609030101010101" pitchFamily="49" charset="-122"/>
            </a:endParaRPr>
          </a:p>
        </p:txBody>
      </p:sp>
      <p:sp>
        <p:nvSpPr>
          <p:cNvPr id="17411" name="文本框 18434"/>
          <p:cNvSpPr txBox="1"/>
          <p:nvPr/>
        </p:nvSpPr>
        <p:spPr>
          <a:xfrm>
            <a:off x="414020" y="5184775"/>
            <a:ext cx="11581765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zh-CN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  <a:cs typeface="楷体_GB2312" panose="02010609030101010101" pitchFamily="49" charset="-122"/>
              </a:rPr>
              <a:t> </a:t>
            </a:r>
            <a:r>
              <a:rPr lang="zh-CN" altLang="en-US" sz="4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  <a:cs typeface="楷体_GB2312" panose="02010609030101010101" pitchFamily="49" charset="-122"/>
              </a:rPr>
              <a:t>试一试：</a:t>
            </a:r>
            <a:r>
              <a:rPr lang="zh-CN" altLang="en-US" sz="3600" b="1" dirty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楷体_GB2312" panose="02010609030101010101" pitchFamily="49" charset="-122"/>
              </a:rPr>
              <a:t>怎样把手中的平行四边形转化成长方形？  </a:t>
            </a:r>
            <a:r>
              <a:rPr lang="zh-CN" altLang="en-US" sz="3600" dirty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楷体_GB2312" panose="02010609030101010101" pitchFamily="49" charset="-122"/>
              </a:rPr>
              <a:t> </a:t>
            </a:r>
            <a:r>
              <a:rPr lang="zh-CN" altLang="en-US" sz="2800" dirty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楷体_GB2312" panose="02010609030101010101" pitchFamily="49" charset="-122"/>
              </a:rPr>
              <a:t>                 </a:t>
            </a:r>
            <a:endParaRPr lang="zh-CN" altLang="en-US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楷体_GB2312" panose="02010609030101010101" pitchFamily="49" charset="-122"/>
              <a:ea typeface="楷体_GB2312" panose="02010609030101010101" pitchFamily="49" charset="-122"/>
              <a:cs typeface="楷体_GB2312" panose="02010609030101010101" pitchFamily="49" charset="-122"/>
            </a:endParaRPr>
          </a:p>
        </p:txBody>
      </p:sp>
      <p:sp>
        <p:nvSpPr>
          <p:cNvPr id="17412" name="文本框 18435"/>
          <p:cNvSpPr txBox="1"/>
          <p:nvPr/>
        </p:nvSpPr>
        <p:spPr>
          <a:xfrm>
            <a:off x="762000" y="5908675"/>
            <a:ext cx="10145395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just" eaLnBrk="0" hangingPunct="0">
              <a:spcBef>
                <a:spcPct val="50000"/>
              </a:spcBef>
            </a:pPr>
            <a:r>
              <a:rPr lang="zh-CN" altLang="en-US" sz="4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_GB2312" panose="02010609030101010101" pitchFamily="49" charset="-122"/>
                <a:ea typeface="楷体_GB2312" panose="02010609030101010101" pitchFamily="49" charset="-122"/>
                <a:cs typeface="楷体_GB2312" panose="02010609030101010101" pitchFamily="49" charset="-122"/>
              </a:rPr>
              <a:t>说一说：</a:t>
            </a:r>
            <a:r>
              <a:rPr lang="zh-CN" altLang="en-US" sz="3600" b="1" dirty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转化后的图形是长方形吗？为什么？</a:t>
            </a:r>
            <a:endParaRPr lang="zh-CN" altLang="en-US" sz="3600" b="1" dirty="0">
              <a:solidFill>
                <a:schemeClr val="tx1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" name="平行四边形 2"/>
          <p:cNvSpPr/>
          <p:nvPr/>
        </p:nvSpPr>
        <p:spPr>
          <a:xfrm>
            <a:off x="8509635" y="2926080"/>
            <a:ext cx="2994660" cy="898525"/>
          </a:xfrm>
          <a:prstGeom prst="parallelogram">
            <a:avLst/>
          </a:prstGeom>
          <a:solidFill>
            <a:srgbClr val="BFDD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平行四边形 3"/>
          <p:cNvSpPr/>
          <p:nvPr/>
        </p:nvSpPr>
        <p:spPr>
          <a:xfrm rot="4500000">
            <a:off x="1051560" y="2778125"/>
            <a:ext cx="2185035" cy="1673860"/>
          </a:xfrm>
          <a:prstGeom prst="parallelogram">
            <a:avLst/>
          </a:prstGeom>
          <a:solidFill>
            <a:srgbClr val="F8B4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42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0e0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2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42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3" grpId="0" animBg="1"/>
      <p:bldP spid="5" grpId="0"/>
      <p:bldP spid="17411" grpId="0"/>
      <p:bldP spid="3" grpId="0" bldLvl="0" animBg="1"/>
      <p:bldP spid="4" grpId="0" animBg="1"/>
    </p:bldLst>
  </p:timing>
</p:sld>
</file>

<file path=ppt/tags/tag1.xml><?xml version="1.0" encoding="utf-8"?>
<p:tagLst xmlns:p="http://schemas.openxmlformats.org/presentationml/2006/main">
  <p:tag name="PA" val="v4.0.0"/>
</p:tagLst>
</file>

<file path=ppt/tags/tag2.xml><?xml version="1.0" encoding="utf-8"?>
<p:tagLst xmlns:p="http://schemas.openxmlformats.org/presentationml/2006/main">
  <p:tag name="KSO_WM_UNIT_TABLE_BEAUTIFY" val="smartTable{ec1cba94-152c-40fc-b3dc-f7f95a55bc12}"/>
</p:tagLst>
</file>

<file path=ppt/tags/tag3.xml><?xml version="1.0" encoding="utf-8"?>
<p:tagLst xmlns:p="http://schemas.openxmlformats.org/presentationml/2006/main">
  <p:tag name="KSO_WM_UNIT_TABLE_BEAUTIFY" val="smartTable{7d10feb0-fac5-402b-b89f-4670ac847885}"/>
</p:tagLst>
</file>

<file path=ppt/tags/tag4.xml><?xml version="1.0" encoding="utf-8"?>
<p:tagLst xmlns:p="http://schemas.openxmlformats.org/presentationml/2006/main">
  <p:tag name="PA" val="v4.0.0"/>
</p:tagLst>
</file>

<file path=ppt/tags/tag5.xml><?xml version="1.0" encoding="utf-8"?>
<p:tagLst xmlns:p="http://schemas.openxmlformats.org/presentationml/2006/main">
  <p:tag name="PA" val="v4.0.0"/>
</p:tagLst>
</file>

<file path=ppt/tags/tag6.xml><?xml version="1.0" encoding="utf-8"?>
<p:tagLst xmlns:p="http://schemas.openxmlformats.org/presentationml/2006/main">
  <p:tag name="PA" val="v4.0.0"/>
</p:tagLst>
</file>

<file path=ppt/tags/tag7.xml><?xml version="1.0" encoding="utf-8"?>
<p:tagLst xmlns:p="http://schemas.openxmlformats.org/presentationml/2006/main">
  <p:tag name="PA" val="v4.0.0"/>
</p:tagLst>
</file>

<file path=ppt/tags/tag8.xml><?xml version="1.0" encoding="utf-8"?>
<p:tagLst xmlns:p="http://schemas.openxmlformats.org/presentationml/2006/main">
  <p:tag name="ISPRING_ULTRA_SCORM_COURSE_ID" val="D91C2993-AAFB-410A-8EFA-BF84E7D2FAA7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手绘叶子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499</Words>
  <Application>WPS 演示</Application>
  <PresentationFormat>宽屏</PresentationFormat>
  <Paragraphs>169</Paragraphs>
  <Slides>17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3" baseType="lpstr">
      <vt:lpstr>Arial</vt:lpstr>
      <vt:lpstr>宋体</vt:lpstr>
      <vt:lpstr>Wingdings</vt:lpstr>
      <vt:lpstr>Times New Roman</vt:lpstr>
      <vt:lpstr>楷体_GB2312</vt:lpstr>
      <vt:lpstr>楷体</vt:lpstr>
      <vt:lpstr>微软雅黑</vt:lpstr>
      <vt:lpstr>方正粗黑宋简体</vt:lpstr>
      <vt:lpstr>黑体</vt:lpstr>
      <vt:lpstr>Symbol</vt:lpstr>
      <vt:lpstr>Wingdings 2</vt:lpstr>
      <vt:lpstr>方正清刻本悦宋简体</vt:lpstr>
      <vt:lpstr>等线</vt:lpstr>
      <vt:lpstr>Arial Unicode MS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Administrator</cp:lastModifiedBy>
  <cp:revision>105</cp:revision>
  <dcterms:created xsi:type="dcterms:W3CDTF">2017-10-24T12:33:00Z</dcterms:created>
  <dcterms:modified xsi:type="dcterms:W3CDTF">2011-12-31T19:14:34Z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2052-11.1.0.8806</vt:lpwstr>
  </property>
</Properties>
</file>