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8" r:id="rId3"/>
    <p:sldId id="289" r:id="rId4"/>
    <p:sldId id="293" r:id="rId5"/>
    <p:sldId id="303" r:id="rId6"/>
    <p:sldId id="304" r:id="rId7"/>
    <p:sldId id="305" r:id="rId8"/>
    <p:sldId id="306" r:id="rId9"/>
    <p:sldId id="308" r:id="rId10"/>
    <p:sldId id="309" r:id="rId11"/>
    <p:sldId id="310" r:id="rId12"/>
    <p:sldId id="311" r:id="rId13"/>
    <p:sldId id="312" r:id="rId14"/>
    <p:sldId id="28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59B"/>
    <a:srgbClr val="360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391E1-1AB5-4E83-AA8C-FBD08C5D1FA5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2775C-DABD-4A3D-8E19-B09579BF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55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525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986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81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05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5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98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75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97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00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01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8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5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80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775C-DABD-4A3D-8E19-B09579BFB4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8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60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7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02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7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87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3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4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3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15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67717-47C7-4BEE-BD4C-9014603B28F0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201D-13CE-4C30-9B2F-33CCF2E880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254" y="0"/>
            <a:ext cx="12179746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0" b="13305"/>
          <a:stretch/>
        </p:blipFill>
        <p:spPr>
          <a:xfrm>
            <a:off x="9104970" y="-315912"/>
            <a:ext cx="4497659" cy="17861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4243906" y="4693497"/>
            <a:ext cx="7918923" cy="2164504"/>
          </a:xfrm>
          <a:prstGeom prst="rect">
            <a:avLst/>
          </a:prstGeom>
        </p:spPr>
      </p:pic>
      <p:pic>
        <p:nvPicPr>
          <p:cNvPr id="15" name="Picture 4" descr="C:\Documents and Settings\Administrator\桌面\logo源文件（黄+六字）.png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66" y="5405226"/>
            <a:ext cx="805950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 b="10820"/>
          <a:stretch/>
        </p:blipFill>
        <p:spPr>
          <a:xfrm>
            <a:off x="12254" y="1888760"/>
            <a:ext cx="12150575" cy="49692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12254" y="20248"/>
            <a:ext cx="12150575" cy="49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-39032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-39032" y="-15256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3240" y="2320740"/>
            <a:ext cx="9940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gradFill flip="none" rotWithShape="1">
                  <a:gsLst>
                    <a:gs pos="0">
                      <a:srgbClr val="FF0000"/>
                    </a:gs>
                    <a:gs pos="24000">
                      <a:srgbClr val="00B0F0"/>
                    </a:gs>
                    <a:gs pos="62000">
                      <a:srgbClr val="7030A0"/>
                    </a:gs>
                    <a:gs pos="100000">
                      <a:srgbClr val="F73BDC"/>
                    </a:gs>
                  </a:gsLst>
                  <a:lin ang="8100000" scaled="1"/>
                  <a:tileRect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位置与方向</a:t>
            </a:r>
            <a:endParaRPr lang="en-US" altLang="zh-CN" sz="7200" b="1" dirty="0">
              <a:gradFill flip="none" rotWithShape="1">
                <a:gsLst>
                  <a:gs pos="0">
                    <a:srgbClr val="FF0000"/>
                  </a:gs>
                  <a:gs pos="24000">
                    <a:srgbClr val="00B0F0"/>
                  </a:gs>
                  <a:gs pos="62000">
                    <a:srgbClr val="7030A0"/>
                  </a:gs>
                  <a:gs pos="100000">
                    <a:srgbClr val="F73BDC"/>
                  </a:gs>
                </a:gsLst>
                <a:lin ang="8100000" scaled="1"/>
                <a:tileRect/>
              </a:gra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5" y="-219253"/>
            <a:ext cx="1918006" cy="12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 flipH="1">
            <a:off x="-291409" y="5106382"/>
            <a:ext cx="4452079" cy="1787262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627462" y="3963036"/>
            <a:ext cx="68980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73BD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执教老师：莆田学院附属实验小学   陈慧丹</a:t>
            </a:r>
            <a:endParaRPr lang="en-US" altLang="zh-CN" sz="2800" dirty="0" smtClean="0">
              <a:solidFill>
                <a:srgbClr val="F73BDC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F73BD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指导</a:t>
            </a:r>
            <a:r>
              <a:rPr lang="zh-CN" altLang="en-US" sz="2800" dirty="0" smtClean="0">
                <a:solidFill>
                  <a:srgbClr val="F73BD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老师：</a:t>
            </a:r>
            <a:r>
              <a:rPr lang="zh-CN" altLang="en-US" sz="2800" dirty="0">
                <a:solidFill>
                  <a:srgbClr val="F73BD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莆田学院附属实验小学   </a:t>
            </a:r>
            <a:r>
              <a:rPr lang="zh-CN" altLang="en-US" sz="2800" dirty="0" smtClean="0">
                <a:solidFill>
                  <a:srgbClr val="F73BD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林志颇</a:t>
            </a:r>
            <a:endParaRPr lang="en-US" altLang="zh-CN" sz="2800" dirty="0">
              <a:solidFill>
                <a:srgbClr val="F73BDC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8588" y="217456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义务教育教科书六年级上册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987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numSld="33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89304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6931" y="0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50" y="260985"/>
            <a:ext cx="2648585" cy="7816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760" y="1038553"/>
            <a:ext cx="1138605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B</a:t>
            </a:r>
            <a:r>
              <a:rPr lang="zh-CN" altLang="en-US" sz="3600" dirty="0" smtClean="0"/>
              <a:t>市在</a:t>
            </a:r>
            <a:r>
              <a:rPr lang="en-US" altLang="zh-CN" sz="3600" dirty="0" smtClean="0"/>
              <a:t>A</a:t>
            </a:r>
            <a:r>
              <a:rPr lang="zh-CN" altLang="en-US" sz="3600" dirty="0" smtClean="0"/>
              <a:t>市的北偏西</a:t>
            </a:r>
            <a:r>
              <a:rPr lang="en-US" altLang="zh-CN" sz="3600" dirty="0" smtClean="0"/>
              <a:t>40°</a:t>
            </a:r>
            <a:r>
              <a:rPr lang="zh-CN" altLang="en-US" sz="3600" dirty="0" smtClean="0"/>
              <a:t>方向。</a:t>
            </a:r>
            <a:endParaRPr lang="zh-CN" altLang="zh-CN" sz="3600" dirty="0"/>
          </a:p>
        </p:txBody>
      </p:sp>
      <p:sp>
        <p:nvSpPr>
          <p:cNvPr id="20" name="矩形 19"/>
          <p:cNvSpPr/>
          <p:nvPr/>
        </p:nvSpPr>
        <p:spPr>
          <a:xfrm>
            <a:off x="2245995" y="2249170"/>
            <a:ext cx="3138805" cy="204597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4264660" y="4318635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16200000">
            <a:off x="4134485" y="4366260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815205" y="442595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 </a:t>
            </a:r>
            <a:r>
              <a:rPr lang="zh-CN" altLang="en-US"/>
              <a:t>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08270" y="273812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154295" y="562673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788410" y="413448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西</a:t>
            </a:r>
          </a:p>
        </p:txBody>
      </p:sp>
      <p:sp>
        <p:nvSpPr>
          <p:cNvPr id="27" name="椭圆 26"/>
          <p:cNvSpPr/>
          <p:nvPr/>
        </p:nvSpPr>
        <p:spPr>
          <a:xfrm>
            <a:off x="5320030" y="4246245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 rot="13200000">
            <a:off x="5133340" y="3688080"/>
            <a:ext cx="280035" cy="403225"/>
          </a:xfrm>
          <a:prstGeom prst="arc">
            <a:avLst>
              <a:gd name="adj1" fmla="val 15626245"/>
              <a:gd name="adj2" fmla="val 6308248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824095" y="3289300"/>
            <a:ext cx="141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40</a:t>
            </a:r>
            <a:r>
              <a:rPr lang="zh-CN" altLang="en-US" sz="2800">
                <a:solidFill>
                  <a:srgbClr val="FF0000"/>
                </a:solidFill>
              </a:rPr>
              <a:t>°</a:t>
            </a:r>
          </a:p>
        </p:txBody>
      </p:sp>
      <p:grpSp>
        <p:nvGrpSpPr>
          <p:cNvPr id="30" name="组合 29"/>
          <p:cNvGrpSpPr/>
          <p:nvPr/>
        </p:nvGrpSpPr>
        <p:grpSpPr>
          <a:xfrm rot="16200000">
            <a:off x="2585971" y="4350935"/>
            <a:ext cx="5566970" cy="45085"/>
            <a:chOff x="2627" y="6011"/>
            <a:chExt cx="11436" cy="71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8517" y="6020"/>
              <a:ext cx="5546" cy="62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2627" y="6011"/>
              <a:ext cx="5547" cy="62"/>
            </a:xfrm>
            <a:prstGeom prst="line">
              <a:avLst/>
            </a:prstGeom>
            <a:ln w="28575" cmpd="sng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53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28" grpId="0" bldLvl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89304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6931" y="0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50" y="260985"/>
            <a:ext cx="2648585" cy="7816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760" y="1038553"/>
            <a:ext cx="1138605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B</a:t>
            </a:r>
            <a:r>
              <a:rPr lang="zh-CN" altLang="en-US" sz="3600" dirty="0" smtClean="0"/>
              <a:t>市在</a:t>
            </a:r>
            <a:r>
              <a:rPr lang="en-US" altLang="zh-CN" sz="3600" dirty="0" smtClean="0"/>
              <a:t>A</a:t>
            </a:r>
            <a:r>
              <a:rPr lang="zh-CN" altLang="en-US" sz="3600" dirty="0" smtClean="0"/>
              <a:t>市的北偏西</a:t>
            </a:r>
            <a:r>
              <a:rPr lang="en-US" altLang="zh-CN" sz="3600" dirty="0" smtClean="0"/>
              <a:t>40°</a:t>
            </a:r>
            <a:r>
              <a:rPr lang="zh-CN" altLang="en-US" sz="3600" dirty="0" smtClean="0"/>
              <a:t>方向，距离</a:t>
            </a:r>
            <a:r>
              <a:rPr lang="en-US" altLang="zh-CN" sz="3600" dirty="0" smtClean="0"/>
              <a:t>300</a:t>
            </a:r>
            <a:r>
              <a:rPr lang="zh-CN" altLang="en-US" sz="3600" dirty="0" smtClean="0"/>
              <a:t>千米处。</a:t>
            </a:r>
            <a:endParaRPr lang="zh-CN" altLang="zh-CN" sz="3600" dirty="0"/>
          </a:p>
        </p:txBody>
      </p:sp>
      <p:sp>
        <p:nvSpPr>
          <p:cNvPr id="9" name="矩形 8"/>
          <p:cNvSpPr/>
          <p:nvPr/>
        </p:nvSpPr>
        <p:spPr>
          <a:xfrm>
            <a:off x="2245995" y="2249170"/>
            <a:ext cx="3138805" cy="204597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264660" y="4318635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>
            <a:off x="4134485" y="4366260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815205" y="442595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 </a:t>
            </a:r>
            <a:r>
              <a:rPr lang="zh-CN" altLang="en-US"/>
              <a:t>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08270" y="273812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54295" y="562673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88410" y="413448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西</a:t>
            </a:r>
          </a:p>
        </p:txBody>
      </p:sp>
      <p:sp>
        <p:nvSpPr>
          <p:cNvPr id="17" name="椭圆 16"/>
          <p:cNvSpPr/>
          <p:nvPr/>
        </p:nvSpPr>
        <p:spPr>
          <a:xfrm>
            <a:off x="5320030" y="4246245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 rot="13200000">
            <a:off x="5122545" y="3688080"/>
            <a:ext cx="280035" cy="403225"/>
          </a:xfrm>
          <a:prstGeom prst="arc">
            <a:avLst>
              <a:gd name="adj1" fmla="val 15626245"/>
              <a:gd name="adj2" fmla="val 6308248"/>
            </a:avLst>
          </a:prstGeom>
          <a:noFill/>
          <a:ln w="2857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881245" y="2851150"/>
            <a:ext cx="141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40</a:t>
            </a:r>
            <a:r>
              <a:rPr lang="zh-CN" altLang="en-US" sz="2800">
                <a:solidFill>
                  <a:srgbClr val="FF0000"/>
                </a:solidFill>
              </a:rPr>
              <a:t>°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86485" y="5938520"/>
            <a:ext cx="540000" cy="72000"/>
            <a:chOff x="1321" y="8650"/>
            <a:chExt cx="1154" cy="5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321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858520" y="550735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仿宋" panose="02010609060101010101" charset="-122"/>
                <a:ea typeface="仿宋" panose="02010609060101010101" charset="-122"/>
              </a:rPr>
              <a:t>100 km</a:t>
            </a:r>
          </a:p>
        </p:txBody>
      </p:sp>
      <p:grpSp>
        <p:nvGrpSpPr>
          <p:cNvPr id="25" name="组合 24"/>
          <p:cNvGrpSpPr/>
          <p:nvPr/>
        </p:nvGrpSpPr>
        <p:grpSpPr>
          <a:xfrm rot="3300000">
            <a:off x="5056484" y="4034234"/>
            <a:ext cx="540468" cy="194143"/>
            <a:chOff x="1321" y="8556"/>
            <a:chExt cx="1155" cy="15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334" y="8556"/>
              <a:ext cx="3" cy="140"/>
            </a:xfrm>
            <a:prstGeom prst="line">
              <a:avLst/>
            </a:prstGeom>
            <a:ln w="2857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3300000">
            <a:off x="4754859" y="3608784"/>
            <a:ext cx="540468" cy="194143"/>
            <a:chOff x="1321" y="8556"/>
            <a:chExt cx="1155" cy="151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34" y="8556"/>
              <a:ext cx="3" cy="140"/>
            </a:xfrm>
            <a:prstGeom prst="line">
              <a:avLst/>
            </a:prstGeom>
            <a:ln w="2857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rot="3300000">
            <a:off x="4443074" y="3176984"/>
            <a:ext cx="540468" cy="194143"/>
            <a:chOff x="1321" y="8556"/>
            <a:chExt cx="1155" cy="151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334" y="8556"/>
              <a:ext cx="3" cy="140"/>
            </a:xfrm>
            <a:prstGeom prst="line">
              <a:avLst/>
            </a:prstGeom>
            <a:ln w="2857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椭圆 36"/>
          <p:cNvSpPr/>
          <p:nvPr/>
        </p:nvSpPr>
        <p:spPr>
          <a:xfrm>
            <a:off x="4408805" y="3022600"/>
            <a:ext cx="180000" cy="18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797300" y="302260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</a:t>
            </a:r>
            <a:r>
              <a:rPr lang="zh-CN" altLang="en-US"/>
              <a:t>市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1150" y="3286125"/>
            <a:ext cx="1409700" cy="285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1150" y="3286125"/>
            <a:ext cx="1409700" cy="28575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6200000">
            <a:off x="1932305" y="3497580"/>
            <a:ext cx="4991100" cy="1993900"/>
            <a:chOff x="2627" y="6011"/>
            <a:chExt cx="11436" cy="71"/>
          </a:xfrm>
        </p:grpSpPr>
        <p:cxnSp>
          <p:nvCxnSpPr>
            <p:cNvPr id="46" name="直接连接符 45"/>
            <p:cNvCxnSpPr/>
            <p:nvPr/>
          </p:nvCxnSpPr>
          <p:spPr>
            <a:xfrm flipV="1">
              <a:off x="8517" y="6020"/>
              <a:ext cx="5546" cy="62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2627" y="6011"/>
              <a:ext cx="5547" cy="62"/>
            </a:xfrm>
            <a:prstGeom prst="line">
              <a:avLst/>
            </a:prstGeom>
            <a:ln w="28575" cmpd="sng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18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89304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6931" y="0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50" y="379831"/>
            <a:ext cx="2633980" cy="6940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760" y="1038553"/>
            <a:ext cx="11386052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</a:t>
            </a:r>
            <a:r>
              <a:rPr lang="zh-CN" altLang="en-US" sz="3600" dirty="0" smtClean="0"/>
              <a:t>这两种方法有什么相同点和不同点？</a:t>
            </a:r>
            <a:endParaRPr lang="zh-CN" altLang="zh-CN" sz="3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00" y="2317115"/>
            <a:ext cx="5007610" cy="355473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788160" y="4154170"/>
            <a:ext cx="136800" cy="135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18895" y="3664585"/>
            <a:ext cx="1284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C(2,3)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4695" y="2465070"/>
            <a:ext cx="5530215" cy="35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89304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6931" y="0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50" y="363789"/>
            <a:ext cx="2633980" cy="6940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760" y="1038553"/>
            <a:ext cx="11386052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</a:t>
            </a:r>
            <a:r>
              <a:rPr lang="zh-CN" altLang="en-US" sz="3600" dirty="0" smtClean="0"/>
              <a:t>这两种方法有什么相同点和不同点？</a:t>
            </a:r>
            <a:endParaRPr lang="zh-CN" altLang="zh-CN" sz="3600" dirty="0"/>
          </a:p>
        </p:txBody>
      </p:sp>
      <p:sp>
        <p:nvSpPr>
          <p:cNvPr id="9" name="椭圆 8"/>
          <p:cNvSpPr/>
          <p:nvPr/>
        </p:nvSpPr>
        <p:spPr>
          <a:xfrm>
            <a:off x="6139815" y="2051685"/>
            <a:ext cx="3240000" cy="3240000"/>
          </a:xfrm>
          <a:prstGeom prst="ellipse">
            <a:avLst/>
          </a:prstGeom>
          <a:solidFill>
            <a:schemeClr val="bg1">
              <a:lumMod val="95000"/>
              <a:alpha val="32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00" y="2317115"/>
            <a:ext cx="5007610" cy="35547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65225" y="3676650"/>
            <a:ext cx="1284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C(2,3)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816100" y="2066290"/>
            <a:ext cx="15240" cy="3437890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2746375" y="2485390"/>
            <a:ext cx="15240" cy="3437890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755775" y="4136390"/>
            <a:ext cx="136800" cy="135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6616065" y="3846195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16200000">
            <a:off x="6485890" y="3893820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7656195" y="3758565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242175" y="391350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 </a:t>
            </a:r>
            <a:r>
              <a:rPr lang="zh-CN" altLang="en-US"/>
              <a:t>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59675" y="226568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02525" y="516445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39815" y="365950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西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99550" y="366204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东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8009" y="6032500"/>
            <a:ext cx="6121455" cy="519430"/>
          </a:xfrm>
          <a:prstGeom prst="rect">
            <a:avLst/>
          </a:prstGeom>
        </p:spPr>
      </p:pic>
      <p:sp>
        <p:nvSpPr>
          <p:cNvPr id="25" name="弧形 24"/>
          <p:cNvSpPr/>
          <p:nvPr/>
        </p:nvSpPr>
        <p:spPr>
          <a:xfrm>
            <a:off x="8358505" y="3905885"/>
            <a:ext cx="186055" cy="290830"/>
          </a:xfrm>
          <a:prstGeom prst="arc">
            <a:avLst>
              <a:gd name="adj1" fmla="val 16200000"/>
              <a:gd name="adj2" fmla="val 6308248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622665" y="3884930"/>
            <a:ext cx="2030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30</a:t>
            </a:r>
            <a:r>
              <a:rPr lang="zh-CN" altLang="en-US" sz="2800">
                <a:solidFill>
                  <a:srgbClr val="FF0000"/>
                </a:solidFill>
              </a:rPr>
              <a:t>°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595495" y="3822700"/>
            <a:ext cx="6480000" cy="62865"/>
            <a:chOff x="2970" y="6020"/>
            <a:chExt cx="11093" cy="99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8517" y="6020"/>
              <a:ext cx="5547" cy="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2970" y="6057"/>
              <a:ext cx="5547" cy="6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椭圆 29"/>
          <p:cNvSpPr/>
          <p:nvPr/>
        </p:nvSpPr>
        <p:spPr>
          <a:xfrm>
            <a:off x="9029700" y="4470400"/>
            <a:ext cx="180000" cy="18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7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9" grpId="0" bldLvl="0" animBg="1"/>
      <p:bldP spid="11" grpId="0"/>
      <p:bldP spid="15" grpId="0" animBg="1"/>
      <p:bldP spid="25" grpId="0" bldLvl="0" animBg="1"/>
      <p:bldP spid="26" grpId="0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-134911" y="0"/>
            <a:ext cx="123269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-39032" y="-15256"/>
            <a:ext cx="12231031" cy="4969238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-134911" y="0"/>
            <a:ext cx="12326911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71"/>
          <a:stretch>
            <a:fillRect/>
          </a:stretch>
        </p:blipFill>
        <p:spPr bwMode="auto">
          <a:xfrm>
            <a:off x="4218892" y="5540437"/>
            <a:ext cx="25193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898631" y="2685100"/>
            <a:ext cx="39968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gradFill flip="none" rotWithShape="1">
                  <a:gsLst>
                    <a:gs pos="0">
                      <a:srgbClr val="FF0000"/>
                    </a:gs>
                    <a:gs pos="24000">
                      <a:srgbClr val="00B0F0"/>
                    </a:gs>
                    <a:gs pos="62000">
                      <a:srgbClr val="7030A0"/>
                    </a:gs>
                    <a:gs pos="100000">
                      <a:srgbClr val="F73BDC"/>
                    </a:gs>
                  </a:gsLst>
                  <a:lin ang="8100000" scaled="1"/>
                  <a:tileRect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谢谢大家</a:t>
            </a:r>
            <a:endParaRPr lang="en-US" altLang="zh-CN" sz="7200" b="1" dirty="0">
              <a:gradFill flip="none" rotWithShape="1">
                <a:gsLst>
                  <a:gs pos="0">
                    <a:srgbClr val="FF0000"/>
                  </a:gs>
                  <a:gs pos="24000">
                    <a:srgbClr val="00B0F0"/>
                  </a:gs>
                  <a:gs pos="62000">
                    <a:srgbClr val="7030A0"/>
                  </a:gs>
                  <a:gs pos="100000">
                    <a:srgbClr val="F73BDC"/>
                  </a:gs>
                </a:gsLst>
                <a:lin ang="8100000" scaled="1"/>
                <a:tileRect/>
              </a:gra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8" b="10139"/>
          <a:stretch/>
        </p:blipFill>
        <p:spPr>
          <a:xfrm>
            <a:off x="2001686" y="1262495"/>
            <a:ext cx="6540163" cy="256483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9" y="3363306"/>
            <a:ext cx="11647714" cy="17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4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-39032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-39032" y="-15256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5" y="-46977"/>
            <a:ext cx="1918006" cy="12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 flipH="1">
            <a:off x="-291409" y="5106382"/>
            <a:ext cx="4452079" cy="1787262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4624705" y="2954655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471410" y="4560570"/>
            <a:ext cx="180000" cy="18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99890" y="310388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 </a:t>
            </a:r>
            <a:r>
              <a:rPr lang="zh-CN" altLang="en-US"/>
              <a:t>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75805" y="474027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台风中心</a:t>
            </a:r>
          </a:p>
        </p:txBody>
      </p:sp>
    </p:spTree>
    <p:extLst>
      <p:ext uri="{BB962C8B-B14F-4D97-AF65-F5344CB8AC3E}">
        <p14:creationId xmlns:p14="http://schemas.microsoft.com/office/powerpoint/2010/main" val="22800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34375 -0.234722 " pathEditMode="relative" ptsTypes="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5" grpId="0" bldLvl="0" animBg="1"/>
      <p:bldP spid="15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-39032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-39032" y="-15256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12760" y="424072"/>
            <a:ext cx="1138605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600" dirty="0" smtClean="0"/>
              <a:t>         如图，台风中心正沿直线向</a:t>
            </a:r>
            <a:r>
              <a:rPr lang="en-US" altLang="zh-CN" sz="3600" dirty="0" smtClean="0"/>
              <a:t>A</a:t>
            </a:r>
            <a:r>
              <a:rPr lang="zh-CN" altLang="en-US" sz="3600" dirty="0" smtClean="0"/>
              <a:t>市移动，</a:t>
            </a:r>
            <a:r>
              <a:rPr lang="zh-CN" altLang="zh-CN" sz="3600" dirty="0" smtClean="0"/>
              <a:t>如果</a:t>
            </a:r>
            <a:r>
              <a:rPr lang="zh-CN" altLang="zh-CN" sz="3600" dirty="0"/>
              <a:t>你是</a:t>
            </a:r>
            <a:r>
              <a:rPr lang="en-US" altLang="zh-CN" sz="3600" dirty="0"/>
              <a:t>A</a:t>
            </a:r>
            <a:r>
              <a:rPr lang="zh-CN" altLang="zh-CN" sz="3600" dirty="0" smtClean="0"/>
              <a:t>市</a:t>
            </a:r>
            <a:endParaRPr lang="en-US" altLang="zh-CN" sz="3600" dirty="0" smtClean="0"/>
          </a:p>
          <a:p>
            <a:pPr>
              <a:lnSpc>
                <a:spcPts val="5000"/>
              </a:lnSpc>
            </a:pPr>
            <a:r>
              <a:rPr lang="zh-CN" altLang="zh-CN" sz="3600" dirty="0" smtClean="0"/>
              <a:t>的</a:t>
            </a:r>
            <a:r>
              <a:rPr lang="zh-CN" altLang="zh-CN" sz="3600" dirty="0"/>
              <a:t>气象台播报员要向市民说清台风中心的精确位置</a:t>
            </a:r>
            <a:r>
              <a:rPr lang="zh-CN" altLang="zh-CN" sz="3600" dirty="0" smtClean="0"/>
              <a:t>，想一想</a:t>
            </a:r>
            <a:r>
              <a:rPr lang="zh-CN" altLang="zh-CN" sz="3600" dirty="0"/>
              <a:t>要说清哪些信息？</a:t>
            </a:r>
          </a:p>
          <a:p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4264660" y="3830955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>
            <a:off x="4134485" y="3878580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04790" y="3743325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151495" y="5349240"/>
            <a:ext cx="180000" cy="18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879975" y="389255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 </a:t>
            </a:r>
            <a:r>
              <a:rPr lang="zh-CN" altLang="en-US"/>
              <a:t>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24140" y="5528945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台风中心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08270" y="2250440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54295" y="5139055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88410" y="3646805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48145" y="3646805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东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974381" y="5938520"/>
            <a:ext cx="540000" cy="72000"/>
            <a:chOff x="1321" y="8650"/>
            <a:chExt cx="1154" cy="5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21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1892190" y="550735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100 km</a:t>
            </a:r>
          </a:p>
        </p:txBody>
      </p:sp>
    </p:spTree>
    <p:extLst>
      <p:ext uri="{BB962C8B-B14F-4D97-AF65-F5344CB8AC3E}">
        <p14:creationId xmlns:p14="http://schemas.microsoft.com/office/powerpoint/2010/main" val="33313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-39032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-39032" y="-15256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264660" y="3602352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>
            <a:off x="4134485" y="3649977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04790" y="3514722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151495" y="5120637"/>
            <a:ext cx="180000" cy="18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747624" y="3748166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A </a:t>
            </a:r>
            <a:r>
              <a:rPr lang="zh-CN" altLang="en-US" sz="2200" dirty="0"/>
              <a:t>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24140" y="530034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台风中心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08270" y="2021837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54295" y="491045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88410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48145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东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974381" y="5361000"/>
            <a:ext cx="540000" cy="72000"/>
            <a:chOff x="1321" y="8650"/>
            <a:chExt cx="1154" cy="5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21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1892190" y="4965928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100 km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2235" y="-67114"/>
            <a:ext cx="3487420" cy="9601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12760" y="781881"/>
            <a:ext cx="1138605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zh-CN" sz="3600" dirty="0" smtClean="0"/>
              <a:t>结合</a:t>
            </a:r>
            <a:r>
              <a:rPr lang="zh-CN" altLang="zh-CN" sz="3600" dirty="0"/>
              <a:t>手中的数学工具和学过的知识，通过量一量、画一画想办法描述出台风中心在什么位置并写下来。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-242235" y="5874379"/>
            <a:ext cx="1138605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en-US" sz="3600" dirty="0" smtClean="0"/>
              <a:t>台风中心在</a:t>
            </a:r>
            <a:r>
              <a:rPr lang="en-US" altLang="zh-CN" sz="3600" dirty="0" smtClean="0"/>
              <a:t>________________________________</a:t>
            </a:r>
            <a:r>
              <a:rPr lang="zh-CN" altLang="en-US" sz="3600" dirty="0" smtClean="0"/>
              <a:t>。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0699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numSld="33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-39032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-39032" y="-15256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264660" y="3602352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>
            <a:off x="4134485" y="3649977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04790" y="3514722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151495" y="5120637"/>
            <a:ext cx="180000" cy="18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747624" y="3748166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A </a:t>
            </a:r>
            <a:r>
              <a:rPr lang="zh-CN" altLang="en-US" sz="2200" dirty="0"/>
              <a:t>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24140" y="530034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台风中心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08270" y="2021837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54295" y="491045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88410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48145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东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974381" y="5361000"/>
            <a:ext cx="540000" cy="72000"/>
            <a:chOff x="1321" y="8650"/>
            <a:chExt cx="1154" cy="5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21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1892190" y="4965928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100 km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2235" y="-67114"/>
            <a:ext cx="3487420" cy="9601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12760" y="781881"/>
            <a:ext cx="1138605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zh-CN" sz="3600" dirty="0" smtClean="0"/>
              <a:t>结合</a:t>
            </a:r>
            <a:r>
              <a:rPr lang="zh-CN" altLang="zh-CN" sz="3600" dirty="0"/>
              <a:t>手中的数学工具和学过的知识，通过量一量、画一画想办法描述出台风中心在什么位置并写下来。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-242235" y="5874379"/>
            <a:ext cx="1138605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en-US" sz="3600" dirty="0" smtClean="0"/>
              <a:t>台风中心在</a:t>
            </a:r>
            <a:r>
              <a:rPr lang="en-US" altLang="zh-CN" sz="3600" dirty="0" smtClean="0"/>
              <a:t>________________________________</a:t>
            </a:r>
            <a:r>
              <a:rPr lang="zh-CN" altLang="en-US" sz="3600" dirty="0" smtClean="0"/>
              <a:t>。</a:t>
            </a:r>
            <a:endParaRPr lang="zh-CN" altLang="zh-CN" sz="3600" dirty="0"/>
          </a:p>
        </p:txBody>
      </p:sp>
      <p:sp>
        <p:nvSpPr>
          <p:cNvPr id="37" name="弧形 36"/>
          <p:cNvSpPr/>
          <p:nvPr/>
        </p:nvSpPr>
        <p:spPr>
          <a:xfrm>
            <a:off x="5839460" y="3594094"/>
            <a:ext cx="186055" cy="290830"/>
          </a:xfrm>
          <a:prstGeom prst="arc">
            <a:avLst>
              <a:gd name="adj1" fmla="val 16200000"/>
              <a:gd name="adj2" fmla="val 6308248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089650" y="3531229"/>
            <a:ext cx="141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30</a:t>
            </a:r>
            <a:r>
              <a:rPr lang="zh-CN" altLang="en-US" sz="2800">
                <a:solidFill>
                  <a:srgbClr val="FF0000"/>
                </a:solidFill>
              </a:rPr>
              <a:t>°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5408295" y="3633464"/>
            <a:ext cx="2840990" cy="1593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numSld="33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-39032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-39032" y="-15256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264660" y="3602352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>
            <a:off x="4134485" y="3649977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04790" y="3514722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151495" y="5120637"/>
            <a:ext cx="180000" cy="18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747624" y="3748166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A </a:t>
            </a:r>
            <a:r>
              <a:rPr lang="zh-CN" altLang="en-US" sz="2200" dirty="0"/>
              <a:t>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24140" y="530034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台风中心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08270" y="2021837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54295" y="491045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88410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48145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东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974381" y="5361000"/>
            <a:ext cx="540000" cy="72000"/>
            <a:chOff x="1321" y="8650"/>
            <a:chExt cx="1154" cy="5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21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1892190" y="4965928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100 km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2235" y="-67114"/>
            <a:ext cx="3487420" cy="9601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12760" y="781881"/>
            <a:ext cx="1138605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zh-CN" sz="3600" dirty="0" smtClean="0"/>
              <a:t>结合</a:t>
            </a:r>
            <a:r>
              <a:rPr lang="zh-CN" altLang="zh-CN" sz="3600" dirty="0"/>
              <a:t>手中的数学工具和学过的知识，通过量一量、画一画想办法描述出台风中心在什么位置并写下来。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-242235" y="5874379"/>
            <a:ext cx="1138605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en-US" sz="3600" dirty="0" smtClean="0"/>
              <a:t>台风中心在</a:t>
            </a:r>
            <a:r>
              <a:rPr lang="en-US" altLang="zh-CN" sz="3600" dirty="0" smtClean="0"/>
              <a:t>________________________________</a:t>
            </a:r>
            <a:r>
              <a:rPr lang="zh-CN" altLang="en-US" sz="3600" dirty="0" smtClean="0"/>
              <a:t>。</a:t>
            </a:r>
            <a:endParaRPr lang="zh-CN" altLang="zh-CN" sz="36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879976" y="3643096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 </a:t>
            </a:r>
            <a:r>
              <a:rPr lang="zh-CN" altLang="en-US"/>
              <a:t>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089651" y="3495141"/>
            <a:ext cx="141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30</a:t>
            </a:r>
            <a:r>
              <a:rPr lang="zh-CN" altLang="en-US" sz="2800">
                <a:solidFill>
                  <a:srgbClr val="FF0000"/>
                </a:solidFill>
              </a:rPr>
              <a:t>°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165887" y="3570038"/>
            <a:ext cx="6480000" cy="62865"/>
            <a:chOff x="2970" y="6020"/>
            <a:chExt cx="11093" cy="99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8517" y="6020"/>
              <a:ext cx="5547" cy="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2970" y="6057"/>
              <a:ext cx="5547" cy="6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弧形 48"/>
          <p:cNvSpPr/>
          <p:nvPr/>
        </p:nvSpPr>
        <p:spPr>
          <a:xfrm>
            <a:off x="5812155" y="3596704"/>
            <a:ext cx="186055" cy="290830"/>
          </a:xfrm>
          <a:prstGeom prst="arc">
            <a:avLst>
              <a:gd name="adj1" fmla="val 16200000"/>
              <a:gd name="adj2" fmla="val 6308248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1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4" grpId="0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-39032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-39032" y="-15256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264660" y="3602352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>
            <a:off x="4134485" y="3649977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04790" y="3514722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151495" y="5120637"/>
            <a:ext cx="180000" cy="18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747624" y="3748166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A </a:t>
            </a:r>
            <a:r>
              <a:rPr lang="zh-CN" altLang="en-US" sz="2200" dirty="0"/>
              <a:t>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24140" y="530034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台风中心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08270" y="2021837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54295" y="491045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88410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48145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东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974381" y="5361000"/>
            <a:ext cx="540000" cy="72000"/>
            <a:chOff x="1321" y="8650"/>
            <a:chExt cx="1154" cy="5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21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1892190" y="4965928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100 km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2235" y="-67114"/>
            <a:ext cx="3487420" cy="9601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12760" y="781881"/>
            <a:ext cx="1138605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zh-CN" sz="3600" dirty="0" smtClean="0"/>
              <a:t>结合</a:t>
            </a:r>
            <a:r>
              <a:rPr lang="zh-CN" altLang="zh-CN" sz="3600" dirty="0"/>
              <a:t>手中的数学工具和学过的知识，通过量一量、画一画想办法描述出台风中心在什么位置并写下来。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-242235" y="5874379"/>
            <a:ext cx="1138605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en-US" sz="3600" dirty="0" smtClean="0"/>
              <a:t>台风中心在</a:t>
            </a:r>
            <a:r>
              <a:rPr lang="en-US" altLang="zh-CN" sz="3600" dirty="0" smtClean="0"/>
              <a:t>________________________________</a:t>
            </a:r>
            <a:r>
              <a:rPr lang="zh-CN" altLang="en-US" sz="3600" dirty="0" smtClean="0"/>
              <a:t>。</a:t>
            </a:r>
            <a:endParaRPr lang="zh-CN" altLang="zh-CN" sz="3600" dirty="0"/>
          </a:p>
        </p:txBody>
      </p:sp>
      <p:sp>
        <p:nvSpPr>
          <p:cNvPr id="40" name="弧形 39"/>
          <p:cNvSpPr/>
          <p:nvPr/>
        </p:nvSpPr>
        <p:spPr>
          <a:xfrm rot="3480000">
            <a:off x="5448937" y="3711633"/>
            <a:ext cx="318770" cy="464820"/>
          </a:xfrm>
          <a:prstGeom prst="arc">
            <a:avLst>
              <a:gd name="adj1" fmla="val 16880623"/>
              <a:gd name="adj2" fmla="val 6371262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388612" y="4202488"/>
            <a:ext cx="141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60</a:t>
            </a:r>
            <a:r>
              <a:rPr lang="zh-CN" altLang="en-US" sz="2800">
                <a:solidFill>
                  <a:srgbClr val="FF0000"/>
                </a:solidFill>
              </a:rPr>
              <a:t>°</a:t>
            </a:r>
          </a:p>
        </p:txBody>
      </p:sp>
      <p:grpSp>
        <p:nvGrpSpPr>
          <p:cNvPr id="46" name="组合 45"/>
          <p:cNvGrpSpPr/>
          <p:nvPr/>
        </p:nvGrpSpPr>
        <p:grpSpPr>
          <a:xfrm rot="5400000">
            <a:off x="2156462" y="3570028"/>
            <a:ext cx="6480000" cy="62865"/>
            <a:chOff x="2970" y="6020"/>
            <a:chExt cx="11093" cy="99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8517" y="6020"/>
              <a:ext cx="5547" cy="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2970" y="6057"/>
              <a:ext cx="5547" cy="6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7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0" grpId="0" bldLvl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-39032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57561" y="0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264660" y="3602352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>
            <a:off x="4134485" y="3649977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04790" y="3514722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151495" y="5120637"/>
            <a:ext cx="180000" cy="18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724140" y="530034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台风中心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08270" y="2021837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54295" y="491045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88410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48145" y="3418202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东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974381" y="5361000"/>
            <a:ext cx="540000" cy="72000"/>
            <a:chOff x="1321" y="8650"/>
            <a:chExt cx="1154" cy="5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321" y="8704"/>
              <a:ext cx="1150" cy="3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21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73" y="8650"/>
              <a:ext cx="3" cy="57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1892190" y="4965928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100 km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2235" y="-67114"/>
            <a:ext cx="3487420" cy="9601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12760" y="781881"/>
            <a:ext cx="1138605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zh-CN" sz="3600" dirty="0" smtClean="0"/>
              <a:t>结合</a:t>
            </a:r>
            <a:r>
              <a:rPr lang="zh-CN" altLang="zh-CN" sz="3600" dirty="0"/>
              <a:t>手中的数学工具和学过的知识，通过量一量、画一画想办法描述出台风中心在什么位置并写下来。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-242235" y="5874379"/>
            <a:ext cx="1138605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zh-CN" altLang="en-US" sz="3600" dirty="0" smtClean="0"/>
              <a:t>台风中心在</a:t>
            </a:r>
            <a:r>
              <a:rPr lang="en-US" altLang="zh-CN" sz="3600" dirty="0" smtClean="0"/>
              <a:t>__________________________________</a:t>
            </a:r>
            <a:r>
              <a:rPr lang="zh-CN" altLang="en-US" sz="3600" dirty="0" smtClean="0"/>
              <a:t>。</a:t>
            </a:r>
            <a:endParaRPr lang="zh-CN" altLang="zh-CN" sz="3600" dirty="0"/>
          </a:p>
        </p:txBody>
      </p:sp>
      <p:sp>
        <p:nvSpPr>
          <p:cNvPr id="38" name="弧形 37"/>
          <p:cNvSpPr/>
          <p:nvPr/>
        </p:nvSpPr>
        <p:spPr>
          <a:xfrm>
            <a:off x="5839460" y="3594098"/>
            <a:ext cx="186055" cy="290830"/>
          </a:xfrm>
          <a:prstGeom prst="arc">
            <a:avLst>
              <a:gd name="adj1" fmla="val 16200000"/>
              <a:gd name="adj2" fmla="val 6308248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089650" y="3531233"/>
            <a:ext cx="141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</a:rPr>
              <a:t>°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5332095" y="3590288"/>
            <a:ext cx="2908935" cy="1600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5831205" y="3799203"/>
            <a:ext cx="59690" cy="93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6302375" y="4065268"/>
            <a:ext cx="59690" cy="93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6781165" y="4312283"/>
            <a:ext cx="59690" cy="93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7260590" y="4573268"/>
            <a:ext cx="59690" cy="93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7734935" y="4832348"/>
            <a:ext cx="59690" cy="93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8180070" y="5073013"/>
            <a:ext cx="59690" cy="93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841365" y="4573268"/>
            <a:ext cx="141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仿宋" panose="02010609060101010101" charset="-122"/>
                <a:ea typeface="仿宋" panose="02010609060101010101" charset="-122"/>
              </a:rPr>
              <a:t>600 km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071754" y="5833677"/>
            <a:ext cx="11386052" cy="68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 </a:t>
            </a:r>
            <a:r>
              <a:rPr lang="en-US" altLang="zh-CN" sz="3600" dirty="0" smtClean="0">
                <a:solidFill>
                  <a:srgbClr val="FF0000"/>
                </a:solidFill>
              </a:rPr>
              <a:t>A</a:t>
            </a:r>
            <a:r>
              <a:rPr lang="zh-CN" altLang="en-US" sz="3600" dirty="0" smtClean="0">
                <a:solidFill>
                  <a:srgbClr val="FF0000"/>
                </a:solidFill>
              </a:rPr>
              <a:t>市东偏南</a:t>
            </a:r>
            <a:r>
              <a:rPr lang="en-US" altLang="zh-CN" sz="3600" dirty="0" smtClean="0">
                <a:solidFill>
                  <a:srgbClr val="FF0000"/>
                </a:solidFill>
              </a:rPr>
              <a:t>30°</a:t>
            </a:r>
            <a:r>
              <a:rPr lang="zh-CN" altLang="en-US" sz="3600" dirty="0" smtClean="0">
                <a:solidFill>
                  <a:srgbClr val="FF0000"/>
                </a:solidFill>
              </a:rPr>
              <a:t>方向，距离</a:t>
            </a:r>
            <a:r>
              <a:rPr lang="en-US" altLang="zh-CN" sz="3600" dirty="0" smtClean="0">
                <a:solidFill>
                  <a:srgbClr val="FF0000"/>
                </a:solidFill>
              </a:rPr>
              <a:t>600</a:t>
            </a:r>
            <a:r>
              <a:rPr lang="zh-CN" altLang="en-US" sz="3600" dirty="0" smtClean="0">
                <a:solidFill>
                  <a:srgbClr val="FF0000"/>
                </a:solidFill>
              </a:rPr>
              <a:t>千米处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254" y="0"/>
            <a:ext cx="12179745" cy="6858000"/>
          </a:xfrm>
          <a:prstGeom prst="rect">
            <a:avLst/>
          </a:prstGeom>
          <a:solidFill>
            <a:srgbClr val="FFECE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/>
          <a:stretch/>
        </p:blipFill>
        <p:spPr>
          <a:xfrm flipV="1">
            <a:off x="89304" y="-15256"/>
            <a:ext cx="12231031" cy="496923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6931" y="0"/>
            <a:ext cx="12231032" cy="68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 b="78349"/>
          <a:stretch/>
        </p:blipFill>
        <p:spPr>
          <a:xfrm>
            <a:off x="7621146" y="5004000"/>
            <a:ext cx="4618323" cy="1854000"/>
          </a:xfrm>
          <a:prstGeom prst="rect">
            <a:avLst/>
          </a:prstGeom>
        </p:spPr>
      </p:pic>
      <p:pic>
        <p:nvPicPr>
          <p:cNvPr id="45" name="儿童歌曲 - 唐诗联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7168766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50" y="260985"/>
            <a:ext cx="2648585" cy="7816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760" y="1038553"/>
            <a:ext cx="11386052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dirty="0" smtClean="0"/>
              <a:t>        B</a:t>
            </a:r>
            <a:r>
              <a:rPr lang="zh-CN" altLang="en-US" sz="3600" dirty="0" smtClean="0"/>
              <a:t>市在</a:t>
            </a:r>
            <a:r>
              <a:rPr lang="en-US" altLang="zh-CN" sz="3600" dirty="0" smtClean="0"/>
              <a:t>A</a:t>
            </a:r>
            <a:r>
              <a:rPr lang="zh-CN" altLang="en-US" sz="3600" dirty="0" smtClean="0"/>
              <a:t>市的北偏西方向。</a:t>
            </a:r>
            <a:endParaRPr lang="zh-CN" altLang="zh-CN" sz="3600" dirty="0"/>
          </a:p>
        </p:txBody>
      </p:sp>
      <p:sp>
        <p:nvSpPr>
          <p:cNvPr id="9" name="矩形 8"/>
          <p:cNvSpPr/>
          <p:nvPr/>
        </p:nvSpPr>
        <p:spPr>
          <a:xfrm>
            <a:off x="2245995" y="2249170"/>
            <a:ext cx="3138805" cy="204597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264660" y="4318635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>
            <a:off x="4134485" y="4366260"/>
            <a:ext cx="2520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320030" y="4246245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655387" y="4380230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A </a:t>
            </a:r>
            <a:r>
              <a:rPr lang="zh-CN" altLang="en-US" sz="2200" dirty="0"/>
              <a:t>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08270" y="2738120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54295" y="5626735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88410" y="4134485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/>
              <a:t>西</a:t>
            </a:r>
            <a:endParaRPr lang="zh-CN" altLang="en-US" sz="2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764221" y="4094381"/>
            <a:ext cx="141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/>
              <a:t>东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9897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9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450</Words>
  <Application>Microsoft Office PowerPoint</Application>
  <PresentationFormat>宽屏</PresentationFormat>
  <Paragraphs>111</Paragraphs>
  <Slides>14</Slides>
  <Notes>14</Notes>
  <HiddenSlides>0</HiddenSlides>
  <MMClips>13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方正卡通简体</vt:lpstr>
      <vt:lpstr>仿宋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JhUser</cp:lastModifiedBy>
  <cp:revision>8</cp:revision>
  <dcterms:created xsi:type="dcterms:W3CDTF">2016-04-28T11:42:59Z</dcterms:created>
  <dcterms:modified xsi:type="dcterms:W3CDTF">2019-10-16T11:07:07Z</dcterms:modified>
</cp:coreProperties>
</file>